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Raleway" charset="1" panose="020B0503030101060003"/>
      <p:regular r:id="rId10"/>
    </p:embeddedFont>
    <p:embeddedFont>
      <p:font typeface="Raleway Bold" charset="1" panose="020B0803030101060003"/>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Intro Rust" charset="1" panose="00000500000000000000"/>
      <p:regular r:id="rId16"/>
    </p:embeddedFont>
    <p:embeddedFont>
      <p:font typeface="Oval Light" charset="1" panose="02000503030000020004"/>
      <p:regular r:id="rId17"/>
    </p:embeddedFont>
    <p:embeddedFont>
      <p:font typeface="Oval Light Bold" charset="1" panose="02000503030000020004"/>
      <p:regular r:id="rId18"/>
    </p:embeddedFont>
    <p:embeddedFont>
      <p:font typeface="Open Sans Light" charset="1" panose="020B0306030504020204"/>
      <p:regular r:id="rId19"/>
    </p:embeddedFont>
    <p:embeddedFont>
      <p:font typeface="Open Sans Light Bold" charset="1" panose="020B0806030504020204"/>
      <p:regular r:id="rId20"/>
    </p:embeddedFont>
    <p:embeddedFont>
      <p:font typeface="Open Sans Light Italics" charset="1" panose="020B0306030504020204"/>
      <p:regular r:id="rId21"/>
    </p:embeddedFont>
    <p:embeddedFont>
      <p:font typeface="Open Sans Light Bold Italics" charset="1" panose="020B0806030504020204"/>
      <p:regular r:id="rId22"/>
    </p:embeddedFont>
    <p:embeddedFont>
      <p:font typeface="CS Gordon Serif" charset="1" panose="00000000000000000000"/>
      <p:regular r:id="rId23"/>
    </p:embeddedFont>
    <p:embeddedFont>
      <p:font typeface="Breathing" charset="1" panose="02000500000000000000"/>
      <p:regular r:id="rId24"/>
    </p:embeddedFont>
    <p:embeddedFont>
      <p:font typeface="Alice" charset="1" panose="00000500000000000000"/>
      <p:regular r:id="rId25"/>
    </p:embeddedFont>
    <p:embeddedFont>
      <p:font typeface="Alice Bold" charset="1" panose="00000500000000000000"/>
      <p:regular r:id="rId26"/>
    </p:embeddedFont>
    <p:embeddedFont>
      <p:font typeface="Alice Italics" charset="1" panose="00000500000000000000"/>
      <p:regular r:id="rId27"/>
    </p:embeddedFont>
    <p:embeddedFont>
      <p:font typeface="Alice Bold Italics" charset="1" panose="000005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9.jpeg" Type="http://schemas.openxmlformats.org/officeDocument/2006/relationships/image"/><Relationship Id="rId5" Target="../media/image14.jpeg" Type="http://schemas.openxmlformats.org/officeDocument/2006/relationships/image"/><Relationship Id="rId6" Target="../media/image15.jpeg" Type="http://schemas.openxmlformats.org/officeDocument/2006/relationships/image"/><Relationship Id="rId7"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 Id="rId5"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1250" r="0" b="31250"/>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8130" y="876300"/>
            <a:ext cx="546011" cy="328289"/>
          </a:xfrm>
          <a:prstGeom prst="rect">
            <a:avLst/>
          </a:prstGeom>
        </p:spPr>
      </p:pic>
      <p:sp>
        <p:nvSpPr>
          <p:cNvPr name="AutoShape 4" id="4"/>
          <p:cNvSpPr/>
          <p:nvPr/>
        </p:nvSpPr>
        <p:spPr>
          <a:xfrm rot="2017">
            <a:off x="1028693" y="9263062"/>
            <a:ext cx="16230603"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971080" y="880739"/>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6" id="6"/>
          <p:cNvSpPr txBox="true"/>
          <p:nvPr/>
        </p:nvSpPr>
        <p:spPr>
          <a:xfrm rot="0">
            <a:off x="1070664" y="9420225"/>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7" id="7"/>
          <p:cNvSpPr txBox="true"/>
          <p:nvPr/>
        </p:nvSpPr>
        <p:spPr>
          <a:xfrm rot="0">
            <a:off x="14353574" y="9420225"/>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sp>
        <p:nvSpPr>
          <p:cNvPr name="TextBox 8" id="8"/>
          <p:cNvSpPr txBox="true"/>
          <p:nvPr/>
        </p:nvSpPr>
        <p:spPr>
          <a:xfrm rot="0">
            <a:off x="4262828" y="1461764"/>
            <a:ext cx="9350029" cy="3425759"/>
          </a:xfrm>
          <a:prstGeom prst="rect">
            <a:avLst/>
          </a:prstGeom>
        </p:spPr>
        <p:txBody>
          <a:bodyPr anchor="t" rtlCol="false" tIns="0" lIns="0" bIns="0" rIns="0">
            <a:spAutoFit/>
          </a:bodyPr>
          <a:lstStyle/>
          <a:p>
            <a:pPr algn="ctr">
              <a:lnSpc>
                <a:spcPts val="12960"/>
              </a:lnSpc>
            </a:pPr>
            <a:r>
              <a:rPr lang="en-US" sz="14400">
                <a:solidFill>
                  <a:srgbClr val="FFFAEF"/>
                </a:solidFill>
                <a:latin typeface="CS Gordon Serif"/>
              </a:rPr>
              <a:t>TEAM</a:t>
            </a:r>
          </a:p>
          <a:p>
            <a:pPr algn="ctr">
              <a:lnSpc>
                <a:spcPts val="12960"/>
              </a:lnSpc>
            </a:pPr>
            <a:r>
              <a:rPr lang="en-US" sz="14400">
                <a:solidFill>
                  <a:srgbClr val="FFFAEF"/>
                </a:solidFill>
                <a:latin typeface="CS Gordon Serif"/>
              </a:rPr>
              <a:t>SAVET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76300"/>
            <a:ext cx="546011" cy="328289"/>
          </a:xfrm>
          <a:prstGeom prst="rect">
            <a:avLst/>
          </a:prstGeom>
        </p:spPr>
      </p:pic>
      <p:sp>
        <p:nvSpPr>
          <p:cNvPr name="AutoShape 3" id="3"/>
          <p:cNvSpPr/>
          <p:nvPr/>
        </p:nvSpPr>
        <p:spPr>
          <a:xfrm rot="2017">
            <a:off x="1028693" y="9263062"/>
            <a:ext cx="16230603" cy="0"/>
          </a:xfrm>
          <a:prstGeom prst="line">
            <a:avLst/>
          </a:prstGeom>
          <a:ln cap="rnd" w="19050">
            <a:solidFill>
              <a:srgbClr val="FFFFFF"/>
            </a:solidFill>
            <a:prstDash val="solid"/>
            <a:headEnd type="none" len="sm" w="sm"/>
            <a:tailEnd type="none" len="sm" w="sm"/>
          </a:ln>
        </p:spPr>
      </p:sp>
      <p:grpSp>
        <p:nvGrpSpPr>
          <p:cNvPr name="Group 4" id="4"/>
          <p:cNvGrpSpPr>
            <a:grpSpLocks noChangeAspect="true"/>
          </p:cNvGrpSpPr>
          <p:nvPr/>
        </p:nvGrpSpPr>
        <p:grpSpPr>
          <a:xfrm rot="0">
            <a:off x="2097608" y="4378318"/>
            <a:ext cx="2408783" cy="2408774"/>
            <a:chOff x="0" y="0"/>
            <a:chExt cx="6350000" cy="6349975"/>
          </a:xfrm>
        </p:grpSpPr>
        <p:sp>
          <p:nvSpPr>
            <p:cNvPr name="Freeform 5" id="5"/>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6639" b="-6639"/>
              </a:stretch>
            </a:blipFill>
          </p:spPr>
        </p:sp>
      </p:grpSp>
      <p:grpSp>
        <p:nvGrpSpPr>
          <p:cNvPr name="Group 6" id="6"/>
          <p:cNvGrpSpPr>
            <a:grpSpLocks noChangeAspect="true"/>
          </p:cNvGrpSpPr>
          <p:nvPr/>
        </p:nvGrpSpPr>
        <p:grpSpPr>
          <a:xfrm rot="0">
            <a:off x="5971108" y="4378318"/>
            <a:ext cx="2408783" cy="2408774"/>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5683" r="-5683" t="0" b="0"/>
              </a:stretch>
            </a:blipFill>
          </p:spPr>
        </p:sp>
      </p:grpSp>
      <p:grpSp>
        <p:nvGrpSpPr>
          <p:cNvPr name="Group 8" id="8"/>
          <p:cNvGrpSpPr>
            <a:grpSpLocks noChangeAspect="true"/>
          </p:cNvGrpSpPr>
          <p:nvPr/>
        </p:nvGrpSpPr>
        <p:grpSpPr>
          <a:xfrm rot="0">
            <a:off x="9802275" y="4378318"/>
            <a:ext cx="2408783" cy="2408774"/>
            <a:chOff x="0" y="0"/>
            <a:chExt cx="6350000" cy="6349975"/>
          </a:xfrm>
        </p:grpSpPr>
        <p:sp>
          <p:nvSpPr>
            <p:cNvPr name="Freeform 9" id="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510" b="-510"/>
              </a:stretch>
            </a:blipFill>
          </p:spPr>
        </p:sp>
      </p:grpSp>
      <p:grpSp>
        <p:nvGrpSpPr>
          <p:cNvPr name="Group 10" id="10"/>
          <p:cNvGrpSpPr>
            <a:grpSpLocks noChangeAspect="true"/>
          </p:cNvGrpSpPr>
          <p:nvPr/>
        </p:nvGrpSpPr>
        <p:grpSpPr>
          <a:xfrm rot="0">
            <a:off x="13781608" y="4378318"/>
            <a:ext cx="2408783" cy="2408774"/>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0" b="0"/>
              </a:stretch>
            </a:blipFill>
          </p:spPr>
        </p:sp>
      </p:grpSp>
      <p:sp>
        <p:nvSpPr>
          <p:cNvPr name="TextBox 12" id="12"/>
          <p:cNvSpPr txBox="true"/>
          <p:nvPr/>
        </p:nvSpPr>
        <p:spPr>
          <a:xfrm rot="0">
            <a:off x="1771650" y="880739"/>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13" id="13"/>
          <p:cNvSpPr txBox="true"/>
          <p:nvPr/>
        </p:nvSpPr>
        <p:spPr>
          <a:xfrm rot="0">
            <a:off x="1070664" y="9420225"/>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14" id="14"/>
          <p:cNvSpPr txBox="true"/>
          <p:nvPr/>
        </p:nvSpPr>
        <p:spPr>
          <a:xfrm rot="0">
            <a:off x="14353574" y="9420225"/>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sp>
        <p:nvSpPr>
          <p:cNvPr name="TextBox 15" id="15"/>
          <p:cNvSpPr txBox="true"/>
          <p:nvPr/>
        </p:nvSpPr>
        <p:spPr>
          <a:xfrm rot="0">
            <a:off x="2801629" y="2056529"/>
            <a:ext cx="13195306" cy="1000125"/>
          </a:xfrm>
          <a:prstGeom prst="rect">
            <a:avLst/>
          </a:prstGeom>
        </p:spPr>
        <p:txBody>
          <a:bodyPr anchor="t" rtlCol="false" tIns="0" lIns="0" bIns="0" rIns="0">
            <a:spAutoFit/>
          </a:bodyPr>
          <a:lstStyle/>
          <a:p>
            <a:pPr algn="ctr">
              <a:lnSpc>
                <a:spcPts val="7800"/>
              </a:lnSpc>
            </a:pPr>
            <a:r>
              <a:rPr lang="en-US" sz="6500">
                <a:solidFill>
                  <a:srgbClr val="B7F8E9"/>
                </a:solidFill>
                <a:latin typeface="Raleway Bold"/>
              </a:rPr>
              <a:t>Our Hard Working Team</a:t>
            </a:r>
          </a:p>
        </p:txBody>
      </p:sp>
      <p:sp>
        <p:nvSpPr>
          <p:cNvPr name="TextBox 16" id="16"/>
          <p:cNvSpPr txBox="true"/>
          <p:nvPr/>
        </p:nvSpPr>
        <p:spPr>
          <a:xfrm rot="0">
            <a:off x="1576735" y="7098242"/>
            <a:ext cx="3450530" cy="352425"/>
          </a:xfrm>
          <a:prstGeom prst="rect">
            <a:avLst/>
          </a:prstGeom>
        </p:spPr>
        <p:txBody>
          <a:bodyPr anchor="t" rtlCol="false" tIns="0" lIns="0" bIns="0" rIns="0">
            <a:spAutoFit/>
          </a:bodyPr>
          <a:lstStyle/>
          <a:p>
            <a:pPr algn="ctr">
              <a:lnSpc>
                <a:spcPts val="2759"/>
              </a:lnSpc>
              <a:spcBef>
                <a:spcPct val="0"/>
              </a:spcBef>
            </a:pPr>
            <a:r>
              <a:rPr lang="en-US" sz="2299">
                <a:solidFill>
                  <a:srgbClr val="B7F8E9"/>
                </a:solidFill>
                <a:latin typeface="Raleway Bold"/>
              </a:rPr>
              <a:t>Pritika Chaudhary</a:t>
            </a:r>
          </a:p>
        </p:txBody>
      </p:sp>
      <p:sp>
        <p:nvSpPr>
          <p:cNvPr name="TextBox 17" id="17"/>
          <p:cNvSpPr txBox="true"/>
          <p:nvPr/>
        </p:nvSpPr>
        <p:spPr>
          <a:xfrm rot="0">
            <a:off x="5450235" y="7098242"/>
            <a:ext cx="3450530" cy="352425"/>
          </a:xfrm>
          <a:prstGeom prst="rect">
            <a:avLst/>
          </a:prstGeom>
        </p:spPr>
        <p:txBody>
          <a:bodyPr anchor="t" rtlCol="false" tIns="0" lIns="0" bIns="0" rIns="0">
            <a:spAutoFit/>
          </a:bodyPr>
          <a:lstStyle/>
          <a:p>
            <a:pPr algn="ctr">
              <a:lnSpc>
                <a:spcPts val="2759"/>
              </a:lnSpc>
              <a:spcBef>
                <a:spcPct val="0"/>
              </a:spcBef>
            </a:pPr>
            <a:r>
              <a:rPr lang="en-US" sz="2299">
                <a:solidFill>
                  <a:srgbClr val="B7F8E9"/>
                </a:solidFill>
                <a:latin typeface="Raleway Bold"/>
              </a:rPr>
              <a:t>Amitabh Kumar</a:t>
            </a:r>
          </a:p>
        </p:txBody>
      </p:sp>
      <p:sp>
        <p:nvSpPr>
          <p:cNvPr name="TextBox 18" id="18"/>
          <p:cNvSpPr txBox="true"/>
          <p:nvPr/>
        </p:nvSpPr>
        <p:spPr>
          <a:xfrm rot="0">
            <a:off x="9144000" y="7269692"/>
            <a:ext cx="3450530" cy="352425"/>
          </a:xfrm>
          <a:prstGeom prst="rect">
            <a:avLst/>
          </a:prstGeom>
        </p:spPr>
        <p:txBody>
          <a:bodyPr anchor="t" rtlCol="false" tIns="0" lIns="0" bIns="0" rIns="0">
            <a:spAutoFit/>
          </a:bodyPr>
          <a:lstStyle/>
          <a:p>
            <a:pPr algn="ctr">
              <a:lnSpc>
                <a:spcPts val="2759"/>
              </a:lnSpc>
              <a:spcBef>
                <a:spcPct val="0"/>
              </a:spcBef>
            </a:pPr>
            <a:r>
              <a:rPr lang="en-US" sz="2299">
                <a:solidFill>
                  <a:srgbClr val="B7F8E9"/>
                </a:solidFill>
                <a:latin typeface="Raleway Bold"/>
              </a:rPr>
              <a:t>Aryan Mittal</a:t>
            </a:r>
          </a:p>
        </p:txBody>
      </p:sp>
      <p:sp>
        <p:nvSpPr>
          <p:cNvPr name="TextBox 19" id="19"/>
          <p:cNvSpPr txBox="true"/>
          <p:nvPr/>
        </p:nvSpPr>
        <p:spPr>
          <a:xfrm rot="0">
            <a:off x="13260735" y="7098242"/>
            <a:ext cx="3450530" cy="352425"/>
          </a:xfrm>
          <a:prstGeom prst="rect">
            <a:avLst/>
          </a:prstGeom>
        </p:spPr>
        <p:txBody>
          <a:bodyPr anchor="t" rtlCol="false" tIns="0" lIns="0" bIns="0" rIns="0">
            <a:spAutoFit/>
          </a:bodyPr>
          <a:lstStyle/>
          <a:p>
            <a:pPr algn="ctr">
              <a:lnSpc>
                <a:spcPts val="2759"/>
              </a:lnSpc>
              <a:spcBef>
                <a:spcPct val="0"/>
              </a:spcBef>
            </a:pPr>
            <a:r>
              <a:rPr lang="en-US" sz="2299">
                <a:solidFill>
                  <a:srgbClr val="B7F8E9"/>
                </a:solidFill>
                <a:latin typeface="Raleway Bold"/>
              </a:rPr>
              <a:t>Rishikesh Mishra</a:t>
            </a:r>
          </a:p>
        </p:txBody>
      </p:sp>
      <p:sp>
        <p:nvSpPr>
          <p:cNvPr name="TextBox 20" id="20"/>
          <p:cNvSpPr txBox="true"/>
          <p:nvPr/>
        </p:nvSpPr>
        <p:spPr>
          <a:xfrm rot="0">
            <a:off x="2503091" y="7639050"/>
            <a:ext cx="1597819" cy="323850"/>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Raleway"/>
              </a:rPr>
              <a:t>CEO</a:t>
            </a:r>
          </a:p>
        </p:txBody>
      </p:sp>
      <p:sp>
        <p:nvSpPr>
          <p:cNvPr name="TextBox 21" id="21"/>
          <p:cNvSpPr txBox="true"/>
          <p:nvPr/>
        </p:nvSpPr>
        <p:spPr>
          <a:xfrm rot="0">
            <a:off x="5529924" y="7639050"/>
            <a:ext cx="3291152" cy="323850"/>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Raleway"/>
              </a:rPr>
              <a:t>Co-founder</a:t>
            </a:r>
          </a:p>
        </p:txBody>
      </p:sp>
      <p:sp>
        <p:nvSpPr>
          <p:cNvPr name="TextBox 22" id="22"/>
          <p:cNvSpPr txBox="true"/>
          <p:nvPr/>
        </p:nvSpPr>
        <p:spPr>
          <a:xfrm rot="0">
            <a:off x="8933758" y="7639050"/>
            <a:ext cx="4145817" cy="323850"/>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Raleway"/>
              </a:rPr>
              <a:t>Co-founder</a:t>
            </a:r>
          </a:p>
        </p:txBody>
      </p:sp>
      <p:sp>
        <p:nvSpPr>
          <p:cNvPr name="TextBox 23" id="23"/>
          <p:cNvSpPr txBox="true"/>
          <p:nvPr/>
        </p:nvSpPr>
        <p:spPr>
          <a:xfrm rot="0">
            <a:off x="13723913" y="7639050"/>
            <a:ext cx="2524175" cy="323850"/>
          </a:xfrm>
          <a:prstGeom prst="rect">
            <a:avLst/>
          </a:prstGeom>
        </p:spPr>
        <p:txBody>
          <a:bodyPr anchor="t" rtlCol="false" tIns="0" lIns="0" bIns="0" rIns="0">
            <a:spAutoFit/>
          </a:bodyPr>
          <a:lstStyle/>
          <a:p>
            <a:pPr algn="ctr">
              <a:lnSpc>
                <a:spcPts val="2400"/>
              </a:lnSpc>
              <a:spcBef>
                <a:spcPct val="0"/>
              </a:spcBef>
            </a:pPr>
            <a:r>
              <a:rPr lang="en-US" sz="2000">
                <a:solidFill>
                  <a:srgbClr val="FFFFFF"/>
                </a:solidFill>
                <a:latin typeface="Raleway"/>
              </a:rPr>
              <a:t>Founder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58328"/>
            <a:ext cx="546011" cy="328289"/>
          </a:xfrm>
          <a:prstGeom prst="rect">
            <a:avLst/>
          </a:prstGeom>
        </p:spPr>
      </p:pic>
      <p:sp>
        <p:nvSpPr>
          <p:cNvPr name="AutoShape 3" id="3"/>
          <p:cNvSpPr/>
          <p:nvPr/>
        </p:nvSpPr>
        <p:spPr>
          <a:xfrm rot="2017">
            <a:off x="1028693" y="9245091"/>
            <a:ext cx="16230603" cy="0"/>
          </a:xfrm>
          <a:prstGeom prst="line">
            <a:avLst/>
          </a:prstGeom>
          <a:ln cap="rnd" w="19050">
            <a:solidFill>
              <a:srgbClr val="FFFFFF"/>
            </a:solidFill>
            <a:prstDash val="solid"/>
            <a:headEnd type="none" len="sm" w="sm"/>
            <a:tailEnd type="none" len="sm" w="sm"/>
          </a:ln>
        </p:spPr>
      </p:sp>
      <p:sp>
        <p:nvSpPr>
          <p:cNvPr name="TextBox 4" id="4"/>
          <p:cNvSpPr txBox="true"/>
          <p:nvPr/>
        </p:nvSpPr>
        <p:spPr>
          <a:xfrm rot="0">
            <a:off x="1342235" y="2052182"/>
            <a:ext cx="15612924" cy="1066800"/>
          </a:xfrm>
          <a:prstGeom prst="rect">
            <a:avLst/>
          </a:prstGeom>
        </p:spPr>
        <p:txBody>
          <a:bodyPr anchor="t" rtlCol="false" tIns="0" lIns="0" bIns="0" rIns="0">
            <a:spAutoFit/>
          </a:bodyPr>
          <a:lstStyle/>
          <a:p>
            <a:pPr>
              <a:lnSpc>
                <a:spcPts val="8399"/>
              </a:lnSpc>
            </a:pPr>
            <a:r>
              <a:rPr lang="en-US" sz="6999">
                <a:solidFill>
                  <a:srgbClr val="B7F8E9"/>
                </a:solidFill>
                <a:latin typeface="Raleway Bold"/>
              </a:rPr>
              <a:t>Our Business Aspect</a:t>
            </a:r>
          </a:p>
        </p:txBody>
      </p:sp>
      <p:sp>
        <p:nvSpPr>
          <p:cNvPr name="TextBox 5" id="5"/>
          <p:cNvSpPr txBox="true"/>
          <p:nvPr/>
        </p:nvSpPr>
        <p:spPr>
          <a:xfrm rot="0">
            <a:off x="1479395" y="3346140"/>
            <a:ext cx="15044986" cy="3397107"/>
          </a:xfrm>
          <a:prstGeom prst="rect">
            <a:avLst/>
          </a:prstGeom>
        </p:spPr>
        <p:txBody>
          <a:bodyPr anchor="t" rtlCol="false" tIns="0" lIns="0" bIns="0" rIns="0">
            <a:spAutoFit/>
          </a:bodyPr>
          <a:lstStyle/>
          <a:p>
            <a:pPr>
              <a:lnSpc>
                <a:spcPts val="2868"/>
              </a:lnSpc>
            </a:pPr>
            <a:r>
              <a:rPr lang="en-US" sz="2390">
                <a:solidFill>
                  <a:srgbClr val="FFFFFF"/>
                </a:solidFill>
                <a:latin typeface="Raleway"/>
              </a:rPr>
              <a:t>We can make money by following methods:</a:t>
            </a:r>
          </a:p>
          <a:p>
            <a:pPr>
              <a:lnSpc>
                <a:spcPts val="3327"/>
              </a:lnSpc>
            </a:pPr>
          </a:p>
          <a:p>
            <a:pPr marL="536668" indent="-268334" lvl="1">
              <a:lnSpc>
                <a:spcPts val="2982"/>
              </a:lnSpc>
              <a:buFont typeface="Arial"/>
              <a:buChar char="•"/>
            </a:pPr>
            <a:r>
              <a:rPr lang="en-US" sz="2485">
                <a:solidFill>
                  <a:srgbClr val="FFFFFF"/>
                </a:solidFill>
                <a:latin typeface="Raleway"/>
              </a:rPr>
              <a:t>We add subscription rate for restaurants so we can help in marketing of that restaurant .So,as much as restaurant added more we get profit from this by using digital marketing methods.</a:t>
            </a:r>
          </a:p>
          <a:p>
            <a:pPr marL="536668" indent="-268334" lvl="1">
              <a:lnSpc>
                <a:spcPts val="2982"/>
              </a:lnSpc>
              <a:buFont typeface="Arial"/>
              <a:buChar char="•"/>
            </a:pPr>
            <a:r>
              <a:rPr lang="en-US" sz="2485">
                <a:solidFill>
                  <a:srgbClr val="FFFFFF"/>
                </a:solidFill>
                <a:latin typeface="Raleway"/>
              </a:rPr>
              <a:t>We serve customare the fresh and hygenic by pre-ordering thir meal by our application or website.</a:t>
            </a:r>
          </a:p>
          <a:p>
            <a:pPr marL="536668" indent="-268334" lvl="1">
              <a:lnSpc>
                <a:spcPts val="2982"/>
              </a:lnSpc>
              <a:buFont typeface="Arial"/>
              <a:buChar char="•"/>
            </a:pPr>
            <a:r>
              <a:rPr lang="en-US" sz="2485">
                <a:solidFill>
                  <a:srgbClr val="FFFFFF"/>
                </a:solidFill>
                <a:latin typeface="Raleway"/>
              </a:rPr>
              <a:t>We create a platform not only for restaurant or food stuffs we expand it to barber shops,merchant shops and other local area market.</a:t>
            </a:r>
          </a:p>
          <a:p>
            <a:pPr marL="536668" indent="-268334" lvl="1">
              <a:lnSpc>
                <a:spcPts val="2982"/>
              </a:lnSpc>
              <a:spcBef>
                <a:spcPct val="0"/>
              </a:spcBef>
              <a:buFont typeface="Arial"/>
              <a:buChar char="•"/>
            </a:pPr>
            <a:r>
              <a:rPr lang="en-US" sz="2485">
                <a:solidFill>
                  <a:srgbClr val="FFFFFF"/>
                </a:solidFill>
                <a:latin typeface="Raleway"/>
              </a:rPr>
              <a:t>We are trying to grow Indian remote market to an online level so it get profit and we also get profit by charging a small amount form there.</a:t>
            </a:r>
          </a:p>
        </p:txBody>
      </p:sp>
      <p:sp>
        <p:nvSpPr>
          <p:cNvPr name="TextBox 6" id="6"/>
          <p:cNvSpPr txBox="true"/>
          <p:nvPr/>
        </p:nvSpPr>
        <p:spPr>
          <a:xfrm rot="0">
            <a:off x="1771650" y="862767"/>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7" id="7"/>
          <p:cNvSpPr txBox="true"/>
          <p:nvPr/>
        </p:nvSpPr>
        <p:spPr>
          <a:xfrm rot="0">
            <a:off x="1070664" y="9402253"/>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8" id="8"/>
          <p:cNvSpPr txBox="true"/>
          <p:nvPr/>
        </p:nvSpPr>
        <p:spPr>
          <a:xfrm rot="0">
            <a:off x="14353574" y="9402253"/>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18869" t="0" r="37750" b="0"/>
            <a:stretch>
              <a:fillRect/>
            </a:stretch>
          </p:blipFill>
          <p:spPr>
            <a:xfrm>
              <a:off x="0" y="0"/>
              <a:ext cx="8924874" cy="13716000"/>
            </a:xfrm>
            <a:prstGeom prst="rect">
              <a:avLst/>
            </a:prstGeom>
          </p:spPr>
        </p:pic>
      </p:grpSp>
      <p:sp>
        <p:nvSpPr>
          <p:cNvPr name="TextBox 4" id="4"/>
          <p:cNvSpPr txBox="true"/>
          <p:nvPr/>
        </p:nvSpPr>
        <p:spPr>
          <a:xfrm rot="0">
            <a:off x="8349773" y="4074002"/>
            <a:ext cx="8909527" cy="1783714"/>
          </a:xfrm>
          <a:prstGeom prst="rect">
            <a:avLst/>
          </a:prstGeom>
        </p:spPr>
        <p:txBody>
          <a:bodyPr anchor="t" rtlCol="false" tIns="0" lIns="0" bIns="0" rIns="0">
            <a:spAutoFit/>
          </a:bodyPr>
          <a:lstStyle/>
          <a:p>
            <a:pPr>
              <a:lnSpc>
                <a:spcPts val="14560"/>
              </a:lnSpc>
            </a:pPr>
            <a:r>
              <a:rPr lang="en-US" sz="10400">
                <a:solidFill>
                  <a:srgbClr val="FFCF00"/>
                </a:solidFill>
                <a:latin typeface="Intro Rust"/>
              </a:rPr>
              <a:t>THANK YOU</a:t>
            </a:r>
          </a:p>
        </p:txBody>
      </p:sp>
      <p:sp>
        <p:nvSpPr>
          <p:cNvPr name="AutoShape 5" id="5"/>
          <p:cNvSpPr/>
          <p:nvPr/>
        </p:nvSpPr>
        <p:spPr>
          <a:xfrm rot="0">
            <a:off x="12804537" y="5857716"/>
            <a:ext cx="3192395" cy="0"/>
          </a:xfrm>
          <a:prstGeom prst="line">
            <a:avLst/>
          </a:prstGeom>
          <a:ln cap="flat" w="19050">
            <a:solidFill>
              <a:srgbClr val="FFFFFF"/>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91" t="0" r="0" b="0"/>
          <a:stretch>
            <a:fillRect/>
          </a:stretch>
        </p:blipFill>
        <p:spPr>
          <a:xfrm flipH="false" flipV="true" rot="0">
            <a:off x="16088314" y="1028700"/>
            <a:ext cx="1170986" cy="1408394"/>
          </a:xfrm>
          <a:prstGeom prst="rect">
            <a:avLst/>
          </a:prstGeom>
        </p:spPr>
      </p:pic>
      <p:sp>
        <p:nvSpPr>
          <p:cNvPr name="TextBox 7" id="7"/>
          <p:cNvSpPr txBox="true"/>
          <p:nvPr/>
        </p:nvSpPr>
        <p:spPr>
          <a:xfrm rot="0">
            <a:off x="17287875" y="9536764"/>
            <a:ext cx="485732" cy="306705"/>
          </a:xfrm>
          <a:prstGeom prst="rect">
            <a:avLst/>
          </a:prstGeom>
        </p:spPr>
        <p:txBody>
          <a:bodyPr anchor="t" rtlCol="false" tIns="0" lIns="0" bIns="0" rIns="0">
            <a:spAutoFit/>
          </a:bodyPr>
          <a:lstStyle/>
          <a:p>
            <a:pPr algn="r">
              <a:lnSpc>
                <a:spcPts val="2519"/>
              </a:lnSpc>
            </a:pPr>
            <a:r>
              <a:rPr lang="en-US" sz="1799">
                <a:solidFill>
                  <a:srgbClr val="FFCF00"/>
                </a:solidFill>
                <a:latin typeface="Intro Rust"/>
              </a:rPr>
              <a:t>10.</a:t>
            </a:r>
          </a:p>
        </p:txBody>
      </p:sp>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0">
            <a:off x="7265044" y="2437094"/>
            <a:ext cx="2169459" cy="1212185"/>
          </a:xfrm>
          <a:prstGeom prst="rect">
            <a:avLst/>
          </a:prstGeom>
        </p:spPr>
      </p:pic>
      <p:sp>
        <p:nvSpPr>
          <p:cNvPr name="TextBox 9" id="9"/>
          <p:cNvSpPr txBox="true"/>
          <p:nvPr/>
        </p:nvSpPr>
        <p:spPr>
          <a:xfrm rot="0">
            <a:off x="7056486" y="2781327"/>
            <a:ext cx="2586576" cy="306705"/>
          </a:xfrm>
          <a:prstGeom prst="rect">
            <a:avLst/>
          </a:prstGeom>
        </p:spPr>
        <p:txBody>
          <a:bodyPr anchor="t" rtlCol="false" tIns="0" lIns="0" bIns="0" rIns="0">
            <a:spAutoFit/>
          </a:bodyPr>
          <a:lstStyle/>
          <a:p>
            <a:pPr algn="ctr">
              <a:lnSpc>
                <a:spcPts val="2520"/>
              </a:lnSpc>
            </a:pPr>
            <a:r>
              <a:rPr lang="en-US" sz="1800">
                <a:solidFill>
                  <a:srgbClr val="FFCF00"/>
                </a:solidFill>
                <a:latin typeface="Breathing"/>
              </a:rPr>
              <a:t>We Are Open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0" y="0"/>
            <a:ext cx="6693656" cy="10287000"/>
            <a:chOff x="0" y="0"/>
            <a:chExt cx="8924874" cy="13716000"/>
          </a:xfrm>
        </p:grpSpPr>
        <p:pic>
          <p:nvPicPr>
            <p:cNvPr name="Picture 3" id="3"/>
            <p:cNvPicPr>
              <a:picLocks noChangeAspect="true"/>
            </p:cNvPicPr>
            <p:nvPr/>
          </p:nvPicPr>
          <p:blipFill>
            <a:blip r:embed="rId2"/>
            <a:srcRect l="18869" t="0" r="37750" b="0"/>
            <a:stretch>
              <a:fillRect/>
            </a:stretch>
          </p:blipFill>
          <p:spPr>
            <a:xfrm>
              <a:off x="0" y="0"/>
              <a:ext cx="8924874" cy="13716000"/>
            </a:xfrm>
            <a:prstGeom prst="rect">
              <a:avLst/>
            </a:prstGeom>
          </p:spPr>
        </p:pic>
      </p:grpSp>
      <p:sp>
        <p:nvSpPr>
          <p:cNvPr name="TextBox 4" id="4"/>
          <p:cNvSpPr txBox="true"/>
          <p:nvPr/>
        </p:nvSpPr>
        <p:spPr>
          <a:xfrm rot="0">
            <a:off x="8349773" y="4696197"/>
            <a:ext cx="8909527" cy="1543050"/>
          </a:xfrm>
          <a:prstGeom prst="rect">
            <a:avLst/>
          </a:prstGeom>
        </p:spPr>
        <p:txBody>
          <a:bodyPr anchor="t" rtlCol="false" tIns="0" lIns="0" bIns="0" rIns="0">
            <a:spAutoFit/>
          </a:bodyPr>
          <a:lstStyle/>
          <a:p>
            <a:pPr>
              <a:lnSpc>
                <a:spcPts val="12599"/>
              </a:lnSpc>
            </a:pPr>
            <a:r>
              <a:rPr lang="en-US" sz="9000">
                <a:solidFill>
                  <a:srgbClr val="FFCF00"/>
                </a:solidFill>
                <a:latin typeface="Intro Rust"/>
              </a:rPr>
              <a:t>RESTAURANTS</a:t>
            </a:r>
          </a:p>
        </p:txBody>
      </p:sp>
      <p:sp>
        <p:nvSpPr>
          <p:cNvPr name="TextBox 5" id="5"/>
          <p:cNvSpPr txBox="true"/>
          <p:nvPr/>
        </p:nvSpPr>
        <p:spPr>
          <a:xfrm rot="0">
            <a:off x="8403748" y="6086738"/>
            <a:ext cx="5572921" cy="415290"/>
          </a:xfrm>
          <a:prstGeom prst="rect">
            <a:avLst/>
          </a:prstGeom>
        </p:spPr>
        <p:txBody>
          <a:bodyPr anchor="t" rtlCol="false" tIns="0" lIns="0" bIns="0" rIns="0">
            <a:spAutoFit/>
          </a:bodyPr>
          <a:lstStyle/>
          <a:p>
            <a:pPr>
              <a:lnSpc>
                <a:spcPts val="3359"/>
              </a:lnSpc>
            </a:pPr>
            <a:r>
              <a:rPr lang="en-US" spc="479" sz="2399">
                <a:solidFill>
                  <a:srgbClr val="FFFFFF"/>
                </a:solidFill>
                <a:latin typeface="Glacial Indifference"/>
              </a:rPr>
              <a:t>Team Savet</a:t>
            </a:r>
          </a:p>
        </p:txBody>
      </p:sp>
      <p:sp>
        <p:nvSpPr>
          <p:cNvPr name="AutoShape 6" id="6"/>
          <p:cNvSpPr/>
          <p:nvPr/>
        </p:nvSpPr>
        <p:spPr>
          <a:xfrm rot="0">
            <a:off x="10758979" y="6346771"/>
            <a:ext cx="5861929" cy="0"/>
          </a:xfrm>
          <a:prstGeom prst="line">
            <a:avLst/>
          </a:prstGeom>
          <a:ln cap="flat" w="19050">
            <a:solidFill>
              <a:srgbClr val="FFFFFF"/>
            </a:solidFill>
            <a:prstDash val="solid"/>
            <a:headEnd type="none" len="sm" w="sm"/>
            <a:tailEnd type="none" len="sm" w="sm"/>
          </a:ln>
        </p:spPr>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91" t="0" r="0" b="0"/>
          <a:stretch>
            <a:fillRect/>
          </a:stretch>
        </p:blipFill>
        <p:spPr>
          <a:xfrm flipH="false" flipV="true" rot="0">
            <a:off x="16088314" y="1028700"/>
            <a:ext cx="1170986" cy="1408394"/>
          </a:xfrm>
          <a:prstGeom prst="rect">
            <a:avLst/>
          </a:prstGeom>
        </p:spPr>
      </p:pic>
      <p:pic>
        <p:nvPicPr>
          <p:cNvPr name="Picture 8" id="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true" rot="0">
            <a:off x="7265044" y="1773851"/>
            <a:ext cx="2169459" cy="1212185"/>
          </a:xfrm>
          <a:prstGeom prst="rect">
            <a:avLst/>
          </a:prstGeom>
        </p:spPr>
      </p:pic>
      <p:sp>
        <p:nvSpPr>
          <p:cNvPr name="TextBox 9" id="9"/>
          <p:cNvSpPr txBox="true"/>
          <p:nvPr/>
        </p:nvSpPr>
        <p:spPr>
          <a:xfrm rot="0">
            <a:off x="8349773" y="3499222"/>
            <a:ext cx="7903184" cy="1543050"/>
          </a:xfrm>
          <a:prstGeom prst="rect">
            <a:avLst/>
          </a:prstGeom>
        </p:spPr>
        <p:txBody>
          <a:bodyPr anchor="t" rtlCol="false" tIns="0" lIns="0" bIns="0" rIns="0">
            <a:spAutoFit/>
          </a:bodyPr>
          <a:lstStyle/>
          <a:p>
            <a:pPr>
              <a:lnSpc>
                <a:spcPts val="12599"/>
              </a:lnSpc>
            </a:pPr>
            <a:r>
              <a:rPr lang="en-US" sz="9000">
                <a:solidFill>
                  <a:srgbClr val="FFCF00"/>
                </a:solidFill>
                <a:latin typeface="Intro Rust"/>
              </a:rPr>
              <a:t>BARS</a:t>
            </a:r>
          </a:p>
        </p:txBody>
      </p:sp>
      <p:sp>
        <p:nvSpPr>
          <p:cNvPr name="TextBox 10" id="10"/>
          <p:cNvSpPr txBox="true"/>
          <p:nvPr/>
        </p:nvSpPr>
        <p:spPr>
          <a:xfrm rot="0">
            <a:off x="8403748" y="4483577"/>
            <a:ext cx="4710461" cy="803064"/>
          </a:xfrm>
          <a:prstGeom prst="rect">
            <a:avLst/>
          </a:prstGeom>
        </p:spPr>
        <p:txBody>
          <a:bodyPr anchor="t" rtlCol="false" tIns="0" lIns="0" bIns="0" rIns="0">
            <a:spAutoFit/>
          </a:bodyPr>
          <a:lstStyle/>
          <a:p>
            <a:pPr>
              <a:lnSpc>
                <a:spcPts val="6661"/>
              </a:lnSpc>
            </a:pPr>
            <a:r>
              <a:rPr lang="en-US" sz="4758">
                <a:solidFill>
                  <a:srgbClr val="FFFFFF"/>
                </a:solidFill>
                <a:latin typeface="Breathing"/>
              </a:rPr>
              <a:t>And</a:t>
            </a:r>
          </a:p>
        </p:txBody>
      </p:sp>
      <p:sp>
        <p:nvSpPr>
          <p:cNvPr name="TextBox 11" id="11"/>
          <p:cNvSpPr txBox="true"/>
          <p:nvPr/>
        </p:nvSpPr>
        <p:spPr>
          <a:xfrm rot="0">
            <a:off x="7056486" y="2118085"/>
            <a:ext cx="2586576" cy="306705"/>
          </a:xfrm>
          <a:prstGeom prst="rect">
            <a:avLst/>
          </a:prstGeom>
        </p:spPr>
        <p:txBody>
          <a:bodyPr anchor="t" rtlCol="false" tIns="0" lIns="0" bIns="0" rIns="0">
            <a:spAutoFit/>
          </a:bodyPr>
          <a:lstStyle/>
          <a:p>
            <a:pPr algn="ctr">
              <a:lnSpc>
                <a:spcPts val="2520"/>
              </a:lnSpc>
            </a:pPr>
            <a:r>
              <a:rPr lang="en-US" sz="1800">
                <a:solidFill>
                  <a:srgbClr val="FFCF00"/>
                </a:solidFill>
                <a:latin typeface="Breathing"/>
              </a:rPr>
              <a:t>We Are Open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91" t="0" r="0" b="0"/>
          <a:stretch>
            <a:fillRect/>
          </a:stretch>
        </p:blipFill>
        <p:spPr>
          <a:xfrm flipH="false" flipV="true" rot="0">
            <a:off x="16088314" y="1028700"/>
            <a:ext cx="1170986" cy="140839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159525" y="6307964"/>
            <a:ext cx="2169459" cy="1212185"/>
          </a:xfrm>
          <a:prstGeom prst="rect">
            <a:avLst/>
          </a:prstGeom>
        </p:spPr>
      </p:pic>
      <p:grpSp>
        <p:nvGrpSpPr>
          <p:cNvPr name="Group 4" id="4"/>
          <p:cNvGrpSpPr/>
          <p:nvPr/>
        </p:nvGrpSpPr>
        <p:grpSpPr>
          <a:xfrm rot="0">
            <a:off x="3641755" y="1028700"/>
            <a:ext cx="5502245" cy="8229600"/>
            <a:chOff x="0" y="0"/>
            <a:chExt cx="7336327" cy="10972800"/>
          </a:xfrm>
        </p:grpSpPr>
        <p:pic>
          <p:nvPicPr>
            <p:cNvPr name="Picture 5" id="5"/>
            <p:cNvPicPr>
              <a:picLocks noChangeAspect="true"/>
            </p:cNvPicPr>
            <p:nvPr/>
          </p:nvPicPr>
          <p:blipFill>
            <a:blip r:embed="rId6"/>
            <a:srcRect l="0" t="128" r="0" b="128"/>
            <a:stretch>
              <a:fillRect/>
            </a:stretch>
          </p:blipFill>
          <p:spPr>
            <a:xfrm>
              <a:off x="0" y="0"/>
              <a:ext cx="7336327" cy="10972800"/>
            </a:xfrm>
            <a:prstGeom prst="rect">
              <a:avLst/>
            </a:prstGeom>
          </p:spPr>
        </p:pic>
      </p:grpSp>
      <p:grpSp>
        <p:nvGrpSpPr>
          <p:cNvPr name="Group 6" id="6"/>
          <p:cNvGrpSpPr/>
          <p:nvPr/>
        </p:nvGrpSpPr>
        <p:grpSpPr>
          <a:xfrm rot="0">
            <a:off x="0" y="5400670"/>
            <a:ext cx="4565324" cy="2988673"/>
            <a:chOff x="0" y="0"/>
            <a:chExt cx="1544319" cy="1010983"/>
          </a:xfrm>
        </p:grpSpPr>
        <p:sp>
          <p:nvSpPr>
            <p:cNvPr name="Freeform 7" id="7"/>
            <p:cNvSpPr/>
            <p:nvPr/>
          </p:nvSpPr>
          <p:spPr>
            <a:xfrm>
              <a:off x="0" y="0"/>
              <a:ext cx="1544319" cy="1010983"/>
            </a:xfrm>
            <a:custGeom>
              <a:avLst/>
              <a:gdLst/>
              <a:ahLst/>
              <a:cxnLst/>
              <a:rect r="r" b="b" t="t" l="l"/>
              <a:pathLst>
                <a:path h="1010983" w="1544319">
                  <a:moveTo>
                    <a:pt x="0" y="0"/>
                  </a:moveTo>
                  <a:lnTo>
                    <a:pt x="1544319" y="0"/>
                  </a:lnTo>
                  <a:lnTo>
                    <a:pt x="1544319" y="1010983"/>
                  </a:lnTo>
                  <a:lnTo>
                    <a:pt x="0" y="1010983"/>
                  </a:lnTo>
                  <a:close/>
                </a:path>
              </a:pathLst>
            </a:custGeom>
            <a:solidFill>
              <a:srgbClr val="FFCF00"/>
            </a:solidFill>
          </p:spPr>
        </p:sp>
      </p:grpSp>
      <p:sp>
        <p:nvSpPr>
          <p:cNvPr name="TextBox 8" id="8"/>
          <p:cNvSpPr txBox="true"/>
          <p:nvPr/>
        </p:nvSpPr>
        <p:spPr>
          <a:xfrm rot="0">
            <a:off x="11159525" y="2671600"/>
            <a:ext cx="3911941" cy="821055"/>
          </a:xfrm>
          <a:prstGeom prst="rect">
            <a:avLst/>
          </a:prstGeom>
        </p:spPr>
        <p:txBody>
          <a:bodyPr anchor="t" rtlCol="false" tIns="0" lIns="0" bIns="0" rIns="0">
            <a:spAutoFit/>
          </a:bodyPr>
          <a:lstStyle/>
          <a:p>
            <a:pPr>
              <a:lnSpc>
                <a:spcPts val="6719"/>
              </a:lnSpc>
            </a:pPr>
            <a:r>
              <a:rPr lang="en-US" sz="4800">
                <a:solidFill>
                  <a:srgbClr val="FFCF00"/>
                </a:solidFill>
                <a:latin typeface="Intro Rust"/>
              </a:rPr>
              <a:t>PREATERS</a:t>
            </a:r>
          </a:p>
        </p:txBody>
      </p:sp>
      <p:sp>
        <p:nvSpPr>
          <p:cNvPr name="TextBox 9" id="9"/>
          <p:cNvSpPr txBox="true"/>
          <p:nvPr/>
        </p:nvSpPr>
        <p:spPr>
          <a:xfrm rot="0">
            <a:off x="11159525" y="4219847"/>
            <a:ext cx="5112324" cy="365760"/>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our services ere available every time 24*7</a:t>
            </a:r>
          </a:p>
        </p:txBody>
      </p:sp>
      <p:sp>
        <p:nvSpPr>
          <p:cNvPr name="TextBox 10" id="10"/>
          <p:cNvSpPr txBox="true"/>
          <p:nvPr/>
        </p:nvSpPr>
        <p:spPr>
          <a:xfrm rot="0">
            <a:off x="10960111" y="6904532"/>
            <a:ext cx="2586576" cy="306705"/>
          </a:xfrm>
          <a:prstGeom prst="rect">
            <a:avLst/>
          </a:prstGeom>
        </p:spPr>
        <p:txBody>
          <a:bodyPr anchor="t" rtlCol="false" tIns="0" lIns="0" bIns="0" rIns="0">
            <a:spAutoFit/>
          </a:bodyPr>
          <a:lstStyle/>
          <a:p>
            <a:pPr algn="ctr">
              <a:lnSpc>
                <a:spcPts val="2520"/>
              </a:lnSpc>
            </a:pPr>
            <a:r>
              <a:rPr lang="en-US" sz="1800">
                <a:solidFill>
                  <a:srgbClr val="FFFFFF"/>
                </a:solidFill>
                <a:latin typeface="Breathing"/>
              </a:rPr>
              <a:t>We Are Open</a:t>
            </a:r>
          </a:p>
        </p:txBody>
      </p:sp>
      <p:sp>
        <p:nvSpPr>
          <p:cNvPr name="TextBox 11" id="11"/>
          <p:cNvSpPr txBox="true"/>
          <p:nvPr/>
        </p:nvSpPr>
        <p:spPr>
          <a:xfrm rot="0">
            <a:off x="912408" y="6575664"/>
            <a:ext cx="2740508" cy="1108710"/>
          </a:xfrm>
          <a:prstGeom prst="rect">
            <a:avLst/>
          </a:prstGeom>
        </p:spPr>
        <p:txBody>
          <a:bodyPr anchor="t" rtlCol="false" tIns="0" lIns="0" bIns="0" rIns="0">
            <a:spAutoFit/>
          </a:bodyPr>
          <a:lstStyle/>
          <a:p>
            <a:pPr algn="just">
              <a:lnSpc>
                <a:spcPts val="2940"/>
              </a:lnSpc>
            </a:pPr>
            <a:r>
              <a:rPr lang="en-US" sz="2100">
                <a:solidFill>
                  <a:srgbClr val="12110A"/>
                </a:solidFill>
                <a:latin typeface="Glacial Indifference"/>
              </a:rPr>
              <a:t>Pre-order your food and save your precious time. Enjoy our services.</a:t>
            </a:r>
          </a:p>
        </p:txBody>
      </p:sp>
      <p:sp>
        <p:nvSpPr>
          <p:cNvPr name="TextBox 12" id="12"/>
          <p:cNvSpPr txBox="true"/>
          <p:nvPr/>
        </p:nvSpPr>
        <p:spPr>
          <a:xfrm rot="0">
            <a:off x="912408" y="6048490"/>
            <a:ext cx="2740508" cy="415290"/>
          </a:xfrm>
          <a:prstGeom prst="rect">
            <a:avLst/>
          </a:prstGeom>
        </p:spPr>
        <p:txBody>
          <a:bodyPr anchor="t" rtlCol="false" tIns="0" lIns="0" bIns="0" rIns="0">
            <a:spAutoFit/>
          </a:bodyPr>
          <a:lstStyle/>
          <a:p>
            <a:pPr>
              <a:lnSpc>
                <a:spcPts val="3359"/>
              </a:lnSpc>
            </a:pPr>
            <a:r>
              <a:rPr lang="en-US" sz="2400">
                <a:solidFill>
                  <a:srgbClr val="12110A"/>
                </a:solidFill>
                <a:latin typeface="Intro Rust"/>
              </a:rPr>
              <a:t>ABOUT US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91" t="0" r="0" b="0"/>
          <a:stretch>
            <a:fillRect/>
          </a:stretch>
        </p:blipFill>
        <p:spPr>
          <a:xfrm flipH="false" flipV="true" rot="0">
            <a:off x="16088314" y="1028700"/>
            <a:ext cx="1170986" cy="1408394"/>
          </a:xfrm>
          <a:prstGeom prst="rect">
            <a:avLst/>
          </a:prstGeom>
        </p:spPr>
      </p:pic>
      <p:sp>
        <p:nvSpPr>
          <p:cNvPr name="TextBox 3" id="3"/>
          <p:cNvSpPr txBox="true"/>
          <p:nvPr/>
        </p:nvSpPr>
        <p:spPr>
          <a:xfrm rot="0">
            <a:off x="1925157" y="1554798"/>
            <a:ext cx="5900900" cy="1317498"/>
          </a:xfrm>
          <a:prstGeom prst="rect">
            <a:avLst/>
          </a:prstGeom>
        </p:spPr>
        <p:txBody>
          <a:bodyPr anchor="t" rtlCol="false" tIns="0" lIns="0" bIns="0" rIns="0">
            <a:spAutoFit/>
          </a:bodyPr>
          <a:lstStyle/>
          <a:p>
            <a:pPr>
              <a:lnSpc>
                <a:spcPts val="5136"/>
              </a:lnSpc>
            </a:pPr>
            <a:r>
              <a:rPr lang="en-US" sz="4800">
                <a:solidFill>
                  <a:srgbClr val="FFCF00"/>
                </a:solidFill>
                <a:latin typeface="Intro Rust"/>
              </a:rPr>
              <a:t>THE SERVICE WE PROVIDE</a:t>
            </a:r>
          </a:p>
        </p:txBody>
      </p:sp>
      <p:grpSp>
        <p:nvGrpSpPr>
          <p:cNvPr name="Group 4" id="4"/>
          <p:cNvGrpSpPr/>
          <p:nvPr/>
        </p:nvGrpSpPr>
        <p:grpSpPr>
          <a:xfrm rot="0">
            <a:off x="1925157" y="3381834"/>
            <a:ext cx="14437687" cy="3900535"/>
            <a:chOff x="0" y="0"/>
            <a:chExt cx="19250249" cy="5200713"/>
          </a:xfrm>
        </p:grpSpPr>
        <p:pic>
          <p:nvPicPr>
            <p:cNvPr name="Picture 5" id="5"/>
            <p:cNvPicPr>
              <a:picLocks noChangeAspect="true"/>
            </p:cNvPicPr>
            <p:nvPr/>
          </p:nvPicPr>
          <p:blipFill>
            <a:blip r:embed="rId4"/>
            <a:srcRect l="0" t="29763" r="0" b="29763"/>
            <a:stretch>
              <a:fillRect/>
            </a:stretch>
          </p:blipFill>
          <p:spPr>
            <a:xfrm>
              <a:off x="0" y="0"/>
              <a:ext cx="19250249" cy="5200713"/>
            </a:xfrm>
            <a:prstGeom prst="rect">
              <a:avLst/>
            </a:prstGeom>
          </p:spPr>
        </p:pic>
      </p:grpSp>
      <p:sp>
        <p:nvSpPr>
          <p:cNvPr name="AutoShape 6" id="6"/>
          <p:cNvSpPr/>
          <p:nvPr/>
        </p:nvSpPr>
        <p:spPr>
          <a:xfrm rot="0">
            <a:off x="5041371" y="2691418"/>
            <a:ext cx="10368703" cy="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5994140" y="8521065"/>
            <a:ext cx="4533372" cy="365760"/>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You can pre-order and book your seat .</a:t>
            </a:r>
          </a:p>
        </p:txBody>
      </p:sp>
      <p:sp>
        <p:nvSpPr>
          <p:cNvPr name="TextBox 8" id="8"/>
          <p:cNvSpPr txBox="true"/>
          <p:nvPr/>
        </p:nvSpPr>
        <p:spPr>
          <a:xfrm rot="0">
            <a:off x="5994140" y="7993891"/>
            <a:ext cx="2740508" cy="415290"/>
          </a:xfrm>
          <a:prstGeom prst="rect">
            <a:avLst/>
          </a:prstGeom>
        </p:spPr>
        <p:txBody>
          <a:bodyPr anchor="t" rtlCol="false" tIns="0" lIns="0" bIns="0" rIns="0">
            <a:spAutoFit/>
          </a:bodyPr>
          <a:lstStyle/>
          <a:p>
            <a:pPr>
              <a:lnSpc>
                <a:spcPts val="3359"/>
              </a:lnSpc>
            </a:pPr>
            <a:r>
              <a:rPr lang="en-US" sz="2400">
                <a:solidFill>
                  <a:srgbClr val="FFCF00"/>
                </a:solidFill>
                <a:latin typeface="Intro Rust"/>
              </a:rPr>
              <a:t>SERVICE ONE</a:t>
            </a:r>
          </a:p>
        </p:txBody>
      </p:sp>
      <p:sp>
        <p:nvSpPr>
          <p:cNvPr name="TextBox 9" id="9"/>
          <p:cNvSpPr txBox="true"/>
          <p:nvPr/>
        </p:nvSpPr>
        <p:spPr>
          <a:xfrm rot="0">
            <a:off x="11829471" y="8521065"/>
            <a:ext cx="4533372" cy="737235"/>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you can also order online and we will deliver your food on time.</a:t>
            </a:r>
          </a:p>
        </p:txBody>
      </p:sp>
      <p:sp>
        <p:nvSpPr>
          <p:cNvPr name="TextBox 10" id="10"/>
          <p:cNvSpPr txBox="true"/>
          <p:nvPr/>
        </p:nvSpPr>
        <p:spPr>
          <a:xfrm rot="0">
            <a:off x="11829471" y="7993891"/>
            <a:ext cx="2740508" cy="415290"/>
          </a:xfrm>
          <a:prstGeom prst="rect">
            <a:avLst/>
          </a:prstGeom>
        </p:spPr>
        <p:txBody>
          <a:bodyPr anchor="t" rtlCol="false" tIns="0" lIns="0" bIns="0" rIns="0">
            <a:spAutoFit/>
          </a:bodyPr>
          <a:lstStyle/>
          <a:p>
            <a:pPr>
              <a:lnSpc>
                <a:spcPts val="3359"/>
              </a:lnSpc>
            </a:pPr>
            <a:r>
              <a:rPr lang="en-US" sz="2400">
                <a:solidFill>
                  <a:srgbClr val="FFCF00"/>
                </a:solidFill>
                <a:latin typeface="Intro Rust"/>
              </a:rPr>
              <a:t>SERVICE TWO</a:t>
            </a:r>
          </a:p>
        </p:txBody>
      </p:sp>
      <p:sp>
        <p:nvSpPr>
          <p:cNvPr name="TextBox 11" id="11"/>
          <p:cNvSpPr txBox="true"/>
          <p:nvPr/>
        </p:nvSpPr>
        <p:spPr>
          <a:xfrm rot="0">
            <a:off x="1925157" y="8475985"/>
            <a:ext cx="3091857" cy="365760"/>
          </a:xfrm>
          <a:prstGeom prst="rect">
            <a:avLst/>
          </a:prstGeom>
        </p:spPr>
        <p:txBody>
          <a:bodyPr anchor="t" rtlCol="false" tIns="0" lIns="0" bIns="0" rIns="0">
            <a:spAutoFit/>
          </a:bodyPr>
          <a:lstStyle/>
          <a:p>
            <a:pPr>
              <a:lnSpc>
                <a:spcPts val="2940"/>
              </a:lnSpc>
            </a:pPr>
            <a:r>
              <a:rPr lang="en-US" sz="2100">
                <a:solidFill>
                  <a:srgbClr val="FFFFFF"/>
                </a:solidFill>
                <a:latin typeface="Glacial Indifference"/>
              </a:rPr>
              <a:t>Teamsavet</a:t>
            </a:r>
          </a:p>
        </p:txBody>
      </p:sp>
      <p:sp>
        <p:nvSpPr>
          <p:cNvPr name="AutoShape 12" id="12"/>
          <p:cNvSpPr/>
          <p:nvPr/>
        </p:nvSpPr>
        <p:spPr>
          <a:xfrm rot="0">
            <a:off x="0" y="8932545"/>
            <a:ext cx="3690446"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91" t="0" r="0" b="0"/>
          <a:stretch>
            <a:fillRect/>
          </a:stretch>
        </p:blipFill>
        <p:spPr>
          <a:xfrm flipH="false" flipV="true" rot="0">
            <a:off x="16088314" y="1028700"/>
            <a:ext cx="1170986" cy="1408394"/>
          </a:xfrm>
          <a:prstGeom prst="rect">
            <a:avLst/>
          </a:prstGeom>
        </p:spPr>
      </p:pic>
      <p:grpSp>
        <p:nvGrpSpPr>
          <p:cNvPr name="Group 3" id="3"/>
          <p:cNvGrpSpPr/>
          <p:nvPr/>
        </p:nvGrpSpPr>
        <p:grpSpPr>
          <a:xfrm rot="0">
            <a:off x="1028700" y="1780608"/>
            <a:ext cx="3796743" cy="3792959"/>
            <a:chOff x="0" y="0"/>
            <a:chExt cx="5062324" cy="5057279"/>
          </a:xfrm>
        </p:grpSpPr>
        <p:pic>
          <p:nvPicPr>
            <p:cNvPr name="Picture 4" id="4"/>
            <p:cNvPicPr>
              <a:picLocks noChangeAspect="true"/>
            </p:cNvPicPr>
            <p:nvPr/>
          </p:nvPicPr>
          <p:blipFill>
            <a:blip r:embed="rId4"/>
            <a:srcRect l="0" t="49" r="0" b="49"/>
            <a:stretch>
              <a:fillRect/>
            </a:stretch>
          </p:blipFill>
          <p:spPr>
            <a:xfrm>
              <a:off x="0" y="0"/>
              <a:ext cx="5062324" cy="5057279"/>
            </a:xfrm>
            <a:prstGeom prst="rect">
              <a:avLst/>
            </a:prstGeom>
          </p:spPr>
        </p:pic>
      </p:grpSp>
      <p:grpSp>
        <p:nvGrpSpPr>
          <p:cNvPr name="Group 5" id="5"/>
          <p:cNvGrpSpPr/>
          <p:nvPr/>
        </p:nvGrpSpPr>
        <p:grpSpPr>
          <a:xfrm rot="0">
            <a:off x="1028700" y="5573567"/>
            <a:ext cx="3796743" cy="1429009"/>
            <a:chOff x="0" y="0"/>
            <a:chExt cx="1284330" cy="483393"/>
          </a:xfrm>
        </p:grpSpPr>
        <p:sp>
          <p:nvSpPr>
            <p:cNvPr name="Freeform 6" id="6"/>
            <p:cNvSpPr/>
            <p:nvPr/>
          </p:nvSpPr>
          <p:spPr>
            <a:xfrm>
              <a:off x="0" y="0"/>
              <a:ext cx="1284330" cy="483393"/>
            </a:xfrm>
            <a:custGeom>
              <a:avLst/>
              <a:gdLst/>
              <a:ahLst/>
              <a:cxnLst/>
              <a:rect r="r" b="b" t="t" l="l"/>
              <a:pathLst>
                <a:path h="483393" w="1284330">
                  <a:moveTo>
                    <a:pt x="0" y="0"/>
                  </a:moveTo>
                  <a:lnTo>
                    <a:pt x="1284330" y="0"/>
                  </a:lnTo>
                  <a:lnTo>
                    <a:pt x="1284330" y="483393"/>
                  </a:lnTo>
                  <a:lnTo>
                    <a:pt x="0" y="483393"/>
                  </a:lnTo>
                  <a:close/>
                </a:path>
              </a:pathLst>
            </a:custGeom>
            <a:solidFill>
              <a:srgbClr val="FFCF00"/>
            </a:solidFill>
          </p:spPr>
        </p:sp>
      </p:grpSp>
      <p:grpSp>
        <p:nvGrpSpPr>
          <p:cNvPr name="Group 7" id="7"/>
          <p:cNvGrpSpPr/>
          <p:nvPr/>
        </p:nvGrpSpPr>
        <p:grpSpPr>
          <a:xfrm rot="0">
            <a:off x="5347257" y="3284424"/>
            <a:ext cx="3796743" cy="3792959"/>
            <a:chOff x="0" y="0"/>
            <a:chExt cx="5062324" cy="5057279"/>
          </a:xfrm>
        </p:grpSpPr>
        <p:pic>
          <p:nvPicPr>
            <p:cNvPr name="Picture 8" id="8"/>
            <p:cNvPicPr>
              <a:picLocks noChangeAspect="true"/>
            </p:cNvPicPr>
            <p:nvPr/>
          </p:nvPicPr>
          <p:blipFill>
            <a:blip r:embed="rId5"/>
            <a:srcRect l="5059" t="0" r="5059" b="0"/>
            <a:stretch>
              <a:fillRect/>
            </a:stretch>
          </p:blipFill>
          <p:spPr>
            <a:xfrm>
              <a:off x="0" y="0"/>
              <a:ext cx="5062324" cy="5057279"/>
            </a:xfrm>
            <a:prstGeom prst="rect">
              <a:avLst/>
            </a:prstGeom>
          </p:spPr>
        </p:pic>
      </p:grpSp>
      <p:grpSp>
        <p:nvGrpSpPr>
          <p:cNvPr name="Group 9" id="9"/>
          <p:cNvGrpSpPr/>
          <p:nvPr/>
        </p:nvGrpSpPr>
        <p:grpSpPr>
          <a:xfrm rot="0">
            <a:off x="5347257" y="7077383"/>
            <a:ext cx="3796743" cy="1429009"/>
            <a:chOff x="0" y="0"/>
            <a:chExt cx="1284330" cy="483393"/>
          </a:xfrm>
        </p:grpSpPr>
        <p:sp>
          <p:nvSpPr>
            <p:cNvPr name="Freeform 10" id="10"/>
            <p:cNvSpPr/>
            <p:nvPr/>
          </p:nvSpPr>
          <p:spPr>
            <a:xfrm>
              <a:off x="0" y="0"/>
              <a:ext cx="1284330" cy="483393"/>
            </a:xfrm>
            <a:custGeom>
              <a:avLst/>
              <a:gdLst/>
              <a:ahLst/>
              <a:cxnLst/>
              <a:rect r="r" b="b" t="t" l="l"/>
              <a:pathLst>
                <a:path h="483393" w="1284330">
                  <a:moveTo>
                    <a:pt x="0" y="0"/>
                  </a:moveTo>
                  <a:lnTo>
                    <a:pt x="1284330" y="0"/>
                  </a:lnTo>
                  <a:lnTo>
                    <a:pt x="1284330" y="483393"/>
                  </a:lnTo>
                  <a:lnTo>
                    <a:pt x="0" y="483393"/>
                  </a:lnTo>
                  <a:close/>
                </a:path>
              </a:pathLst>
            </a:custGeom>
            <a:solidFill>
              <a:srgbClr val="FFCF00"/>
            </a:solidFill>
          </p:spPr>
        </p:sp>
      </p:grpSp>
      <p:sp>
        <p:nvSpPr>
          <p:cNvPr name="AutoShape 11" id="11"/>
          <p:cNvSpPr/>
          <p:nvPr/>
        </p:nvSpPr>
        <p:spPr>
          <a:xfrm rot="6785">
            <a:off x="-5" y="7439293"/>
            <a:ext cx="4825453" cy="0"/>
          </a:xfrm>
          <a:prstGeom prst="line">
            <a:avLst/>
          </a:prstGeom>
          <a:ln cap="flat" w="19050">
            <a:solidFill>
              <a:srgbClr val="FFFFFF"/>
            </a:solidFill>
            <a:prstDash val="solid"/>
            <a:headEnd type="none" len="sm" w="sm"/>
            <a:tailEnd type="none" len="sm" w="sm"/>
          </a:ln>
        </p:spPr>
      </p:sp>
      <p:sp>
        <p:nvSpPr>
          <p:cNvPr name="AutoShape 12" id="12"/>
          <p:cNvSpPr/>
          <p:nvPr/>
        </p:nvSpPr>
        <p:spPr>
          <a:xfrm rot="0">
            <a:off x="5347276" y="2823894"/>
            <a:ext cx="9301697" cy="0"/>
          </a:xfrm>
          <a:prstGeom prst="line">
            <a:avLst/>
          </a:prstGeom>
          <a:ln cap="flat" w="19050">
            <a:solidFill>
              <a:srgbClr val="FFFFFF"/>
            </a:solidFill>
            <a:prstDash val="solid"/>
            <a:headEnd type="none" len="sm" w="sm"/>
            <a:tailEnd type="none" len="sm" w="sm"/>
          </a:ln>
        </p:spPr>
      </p:sp>
      <p:sp>
        <p:nvSpPr>
          <p:cNvPr name="TextBox 13" id="13"/>
          <p:cNvSpPr txBox="true"/>
          <p:nvPr/>
        </p:nvSpPr>
        <p:spPr>
          <a:xfrm rot="0">
            <a:off x="11159525" y="4762912"/>
            <a:ext cx="4300521" cy="1317498"/>
          </a:xfrm>
          <a:prstGeom prst="rect">
            <a:avLst/>
          </a:prstGeom>
        </p:spPr>
        <p:txBody>
          <a:bodyPr anchor="t" rtlCol="false" tIns="0" lIns="0" bIns="0" rIns="0">
            <a:spAutoFit/>
          </a:bodyPr>
          <a:lstStyle/>
          <a:p>
            <a:pPr>
              <a:lnSpc>
                <a:spcPts val="5136"/>
              </a:lnSpc>
            </a:pPr>
            <a:r>
              <a:rPr lang="en-US" sz="4800">
                <a:solidFill>
                  <a:srgbClr val="FFCF00"/>
                </a:solidFill>
                <a:latin typeface="Intro Rust"/>
              </a:rPr>
              <a:t>OUR GREAT TEAM</a:t>
            </a:r>
          </a:p>
        </p:txBody>
      </p:sp>
      <p:sp>
        <p:nvSpPr>
          <p:cNvPr name="TextBox 14" id="14"/>
          <p:cNvSpPr txBox="true"/>
          <p:nvPr/>
        </p:nvSpPr>
        <p:spPr>
          <a:xfrm rot="0">
            <a:off x="1556818" y="6260449"/>
            <a:ext cx="2740508" cy="365760"/>
          </a:xfrm>
          <a:prstGeom prst="rect">
            <a:avLst/>
          </a:prstGeom>
        </p:spPr>
        <p:txBody>
          <a:bodyPr anchor="t" rtlCol="false" tIns="0" lIns="0" bIns="0" rIns="0">
            <a:spAutoFit/>
          </a:bodyPr>
          <a:lstStyle/>
          <a:p>
            <a:pPr algn="ctr">
              <a:lnSpc>
                <a:spcPts val="2940"/>
              </a:lnSpc>
            </a:pPr>
            <a:r>
              <a:rPr lang="en-US" spc="315" sz="2100">
                <a:solidFill>
                  <a:srgbClr val="12110A"/>
                </a:solidFill>
                <a:latin typeface="Glacial Indifference Italics"/>
              </a:rPr>
              <a:t>Bartender</a:t>
            </a:r>
          </a:p>
        </p:txBody>
      </p:sp>
      <p:sp>
        <p:nvSpPr>
          <p:cNvPr name="TextBox 15" id="15"/>
          <p:cNvSpPr txBox="true"/>
          <p:nvPr/>
        </p:nvSpPr>
        <p:spPr>
          <a:xfrm rot="0">
            <a:off x="1214720" y="5892784"/>
            <a:ext cx="3424703" cy="415290"/>
          </a:xfrm>
          <a:prstGeom prst="rect">
            <a:avLst/>
          </a:prstGeom>
        </p:spPr>
        <p:txBody>
          <a:bodyPr anchor="t" rtlCol="false" tIns="0" lIns="0" bIns="0" rIns="0">
            <a:spAutoFit/>
          </a:bodyPr>
          <a:lstStyle/>
          <a:p>
            <a:pPr algn="ctr">
              <a:lnSpc>
                <a:spcPts val="3359"/>
              </a:lnSpc>
            </a:pPr>
            <a:r>
              <a:rPr lang="en-US" sz="2400">
                <a:solidFill>
                  <a:srgbClr val="12110A"/>
                </a:solidFill>
                <a:latin typeface="Intro Rust"/>
              </a:rPr>
              <a:t>RISHIKESH MISHRA</a:t>
            </a:r>
          </a:p>
        </p:txBody>
      </p:sp>
      <p:sp>
        <p:nvSpPr>
          <p:cNvPr name="TextBox 16" id="16"/>
          <p:cNvSpPr txBox="true"/>
          <p:nvPr/>
        </p:nvSpPr>
        <p:spPr>
          <a:xfrm rot="0">
            <a:off x="5875374" y="7764265"/>
            <a:ext cx="2740508" cy="365760"/>
          </a:xfrm>
          <a:prstGeom prst="rect">
            <a:avLst/>
          </a:prstGeom>
        </p:spPr>
        <p:txBody>
          <a:bodyPr anchor="t" rtlCol="false" tIns="0" lIns="0" bIns="0" rIns="0">
            <a:spAutoFit/>
          </a:bodyPr>
          <a:lstStyle/>
          <a:p>
            <a:pPr algn="ctr">
              <a:lnSpc>
                <a:spcPts val="2940"/>
              </a:lnSpc>
            </a:pPr>
            <a:r>
              <a:rPr lang="en-US" spc="315" sz="2100">
                <a:solidFill>
                  <a:srgbClr val="12110A"/>
                </a:solidFill>
                <a:latin typeface="Glacial Indifference Italics"/>
              </a:rPr>
              <a:t>Waiter</a:t>
            </a:r>
          </a:p>
        </p:txBody>
      </p:sp>
      <p:sp>
        <p:nvSpPr>
          <p:cNvPr name="TextBox 17" id="17"/>
          <p:cNvSpPr txBox="true"/>
          <p:nvPr/>
        </p:nvSpPr>
        <p:spPr>
          <a:xfrm rot="0">
            <a:off x="5533277" y="7396600"/>
            <a:ext cx="3424703" cy="415290"/>
          </a:xfrm>
          <a:prstGeom prst="rect">
            <a:avLst/>
          </a:prstGeom>
        </p:spPr>
        <p:txBody>
          <a:bodyPr anchor="t" rtlCol="false" tIns="0" lIns="0" bIns="0" rIns="0">
            <a:spAutoFit/>
          </a:bodyPr>
          <a:lstStyle/>
          <a:p>
            <a:pPr algn="ctr">
              <a:lnSpc>
                <a:spcPts val="3359"/>
              </a:lnSpc>
            </a:pPr>
            <a:r>
              <a:rPr lang="en-US" sz="2400">
                <a:solidFill>
                  <a:srgbClr val="12110A"/>
                </a:solidFill>
                <a:latin typeface="Intro Rust"/>
              </a:rPr>
              <a:t>AMITABH KUMAR</a:t>
            </a:r>
          </a:p>
        </p:txBody>
      </p:sp>
      <p:sp>
        <p:nvSpPr>
          <p:cNvPr name="TextBox 18" id="18"/>
          <p:cNvSpPr txBox="true"/>
          <p:nvPr/>
        </p:nvSpPr>
        <p:spPr>
          <a:xfrm rot="0">
            <a:off x="11159525" y="6786436"/>
            <a:ext cx="5112324" cy="737235"/>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Our team is very experienced and hard working.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1391" t="0" r="0" b="0"/>
          <a:stretch>
            <a:fillRect/>
          </a:stretch>
        </p:blipFill>
        <p:spPr>
          <a:xfrm flipH="true" flipV="true" rot="0">
            <a:off x="1028700" y="1028700"/>
            <a:ext cx="1170986" cy="1408394"/>
          </a:xfrm>
          <a:prstGeom prst="rect">
            <a:avLst/>
          </a:prstGeom>
        </p:spPr>
      </p:pic>
      <p:grpSp>
        <p:nvGrpSpPr>
          <p:cNvPr name="Group 3" id="3"/>
          <p:cNvGrpSpPr/>
          <p:nvPr/>
        </p:nvGrpSpPr>
        <p:grpSpPr>
          <a:xfrm rot="0">
            <a:off x="11812125" y="1028700"/>
            <a:ext cx="5447175" cy="7948818"/>
            <a:chOff x="0" y="0"/>
            <a:chExt cx="1284330" cy="1874166"/>
          </a:xfrm>
        </p:grpSpPr>
        <p:sp>
          <p:nvSpPr>
            <p:cNvPr name="Freeform 4" id="4"/>
            <p:cNvSpPr/>
            <p:nvPr/>
          </p:nvSpPr>
          <p:spPr>
            <a:xfrm>
              <a:off x="0" y="0"/>
              <a:ext cx="1284330" cy="1874165"/>
            </a:xfrm>
            <a:custGeom>
              <a:avLst/>
              <a:gdLst/>
              <a:ahLst/>
              <a:cxnLst/>
              <a:rect r="r" b="b" t="t" l="l"/>
              <a:pathLst>
                <a:path h="1874165" w="1284330">
                  <a:moveTo>
                    <a:pt x="0" y="0"/>
                  </a:moveTo>
                  <a:lnTo>
                    <a:pt x="1284330" y="0"/>
                  </a:lnTo>
                  <a:lnTo>
                    <a:pt x="1284330" y="1874165"/>
                  </a:lnTo>
                  <a:lnTo>
                    <a:pt x="0" y="1874165"/>
                  </a:lnTo>
                  <a:close/>
                </a:path>
              </a:pathLst>
            </a:custGeom>
            <a:solidFill>
              <a:srgbClr val="FFCF00"/>
            </a:solidFill>
          </p:spPr>
        </p:sp>
      </p:grpSp>
      <p:grpSp>
        <p:nvGrpSpPr>
          <p:cNvPr name="Group 5" id="5"/>
          <p:cNvGrpSpPr/>
          <p:nvPr/>
        </p:nvGrpSpPr>
        <p:grpSpPr>
          <a:xfrm rot="0">
            <a:off x="11549945" y="1309482"/>
            <a:ext cx="5447175" cy="7948818"/>
            <a:chOff x="0" y="0"/>
            <a:chExt cx="7262900" cy="10598423"/>
          </a:xfrm>
        </p:grpSpPr>
        <p:pic>
          <p:nvPicPr>
            <p:cNvPr name="Picture 6" id="6"/>
            <p:cNvPicPr>
              <a:picLocks noChangeAspect="true"/>
            </p:cNvPicPr>
            <p:nvPr/>
          </p:nvPicPr>
          <p:blipFill>
            <a:blip r:embed="rId4"/>
            <a:srcRect l="15386" t="0" r="15386" b="0"/>
            <a:stretch>
              <a:fillRect/>
            </a:stretch>
          </p:blipFill>
          <p:spPr>
            <a:xfrm>
              <a:off x="0" y="0"/>
              <a:ext cx="7262900" cy="10598423"/>
            </a:xfrm>
            <a:prstGeom prst="rect">
              <a:avLst/>
            </a:prstGeom>
          </p:spPr>
        </p:pic>
      </p:grpSp>
      <p:sp>
        <p:nvSpPr>
          <p:cNvPr name="AutoShape 7" id="7"/>
          <p:cNvSpPr/>
          <p:nvPr/>
        </p:nvSpPr>
        <p:spPr>
          <a:xfrm rot="3580">
            <a:off x="-2" y="8747095"/>
            <a:ext cx="9144005" cy="0"/>
          </a:xfrm>
          <a:prstGeom prst="line">
            <a:avLst/>
          </a:prstGeom>
          <a:ln cap="flat" w="19050">
            <a:solidFill>
              <a:srgbClr val="FFFFFF"/>
            </a:solidFill>
            <a:prstDash val="solid"/>
            <a:headEnd type="none" len="sm" w="sm"/>
            <a:tailEnd type="none" len="sm" w="sm"/>
          </a:ln>
        </p:spPr>
      </p:sp>
      <p:sp>
        <p:nvSpPr>
          <p:cNvPr name="TextBox 8" id="8"/>
          <p:cNvSpPr txBox="true"/>
          <p:nvPr/>
        </p:nvSpPr>
        <p:spPr>
          <a:xfrm rot="0">
            <a:off x="2332459" y="3420631"/>
            <a:ext cx="6321102" cy="821055"/>
          </a:xfrm>
          <a:prstGeom prst="rect">
            <a:avLst/>
          </a:prstGeom>
        </p:spPr>
        <p:txBody>
          <a:bodyPr anchor="t" rtlCol="false" tIns="0" lIns="0" bIns="0" rIns="0">
            <a:spAutoFit/>
          </a:bodyPr>
          <a:lstStyle/>
          <a:p>
            <a:pPr>
              <a:lnSpc>
                <a:spcPts val="6719"/>
              </a:lnSpc>
            </a:pPr>
            <a:r>
              <a:rPr lang="en-US" sz="4800">
                <a:solidFill>
                  <a:srgbClr val="FFCF00"/>
                </a:solidFill>
                <a:latin typeface="Intro Rust"/>
              </a:rPr>
              <a:t>ARYAN MITTAL</a:t>
            </a:r>
          </a:p>
        </p:txBody>
      </p:sp>
      <p:sp>
        <p:nvSpPr>
          <p:cNvPr name="TextBox 9" id="9"/>
          <p:cNvSpPr txBox="true"/>
          <p:nvPr/>
        </p:nvSpPr>
        <p:spPr>
          <a:xfrm rot="0">
            <a:off x="2332459" y="4184536"/>
            <a:ext cx="2740508" cy="415290"/>
          </a:xfrm>
          <a:prstGeom prst="rect">
            <a:avLst/>
          </a:prstGeom>
        </p:spPr>
        <p:txBody>
          <a:bodyPr anchor="t" rtlCol="false" tIns="0" lIns="0" bIns="0" rIns="0">
            <a:spAutoFit/>
          </a:bodyPr>
          <a:lstStyle/>
          <a:p>
            <a:pPr>
              <a:lnSpc>
                <a:spcPts val="3359"/>
              </a:lnSpc>
            </a:pPr>
            <a:r>
              <a:rPr lang="en-US" spc="359" sz="2399">
                <a:solidFill>
                  <a:srgbClr val="FFFFFF"/>
                </a:solidFill>
                <a:latin typeface="Glacial Indifference Italics"/>
              </a:rPr>
              <a:t>Owner</a:t>
            </a:r>
          </a:p>
        </p:txBody>
      </p:sp>
      <p:sp>
        <p:nvSpPr>
          <p:cNvPr name="TextBox 10" id="10"/>
          <p:cNvSpPr txBox="true"/>
          <p:nvPr/>
        </p:nvSpPr>
        <p:spPr>
          <a:xfrm rot="0">
            <a:off x="6071193" y="8295297"/>
            <a:ext cx="3091857" cy="365760"/>
          </a:xfrm>
          <a:prstGeom prst="rect">
            <a:avLst/>
          </a:prstGeom>
        </p:spPr>
        <p:txBody>
          <a:bodyPr anchor="t" rtlCol="false" tIns="0" lIns="0" bIns="0" rIns="0">
            <a:spAutoFit/>
          </a:bodyPr>
          <a:lstStyle/>
          <a:p>
            <a:pPr algn="r">
              <a:lnSpc>
                <a:spcPts val="2940"/>
              </a:lnSpc>
            </a:pPr>
            <a:r>
              <a:rPr lang="en-US" sz="2100">
                <a:solidFill>
                  <a:srgbClr val="FFFFFF"/>
                </a:solidFill>
                <a:latin typeface="Glacial Indifference"/>
              </a:rPr>
              <a:t>#Teamsavet</a:t>
            </a:r>
          </a:p>
        </p:txBody>
      </p:sp>
      <p:sp>
        <p:nvSpPr>
          <p:cNvPr name="TextBox 11" id="11"/>
          <p:cNvSpPr txBox="true"/>
          <p:nvPr/>
        </p:nvSpPr>
        <p:spPr>
          <a:xfrm rot="0">
            <a:off x="2332459" y="5290934"/>
            <a:ext cx="6811541" cy="737235"/>
          </a:xfrm>
          <a:prstGeom prst="rect">
            <a:avLst/>
          </a:prstGeom>
        </p:spPr>
        <p:txBody>
          <a:bodyPr anchor="t" rtlCol="false" tIns="0" lIns="0" bIns="0" rIns="0">
            <a:spAutoFit/>
          </a:bodyPr>
          <a:lstStyle/>
          <a:p>
            <a:pPr algn="just">
              <a:lnSpc>
                <a:spcPts val="2940"/>
              </a:lnSpc>
            </a:pPr>
            <a:r>
              <a:rPr lang="en-US" sz="2100">
                <a:solidFill>
                  <a:srgbClr val="FFFFFF"/>
                </a:solidFill>
                <a:latin typeface="Glacial Indifference"/>
              </a:rPr>
              <a:t>Hello everyone,</a:t>
            </a:r>
          </a:p>
          <a:p>
            <a:pPr algn="just">
              <a:lnSpc>
                <a:spcPts val="2940"/>
              </a:lnSpc>
            </a:pPr>
            <a:r>
              <a:rPr lang="en-US" sz="2100">
                <a:solidFill>
                  <a:srgbClr val="FFFFFF"/>
                </a:solidFill>
                <a:latin typeface="Glacial Indifference"/>
              </a:rPr>
              <a:t>Welcome to preaters. we hope you will enjoy our services.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sp>
        <p:nvSpPr>
          <p:cNvPr name="TextBox 2" id="2"/>
          <p:cNvSpPr txBox="true"/>
          <p:nvPr/>
        </p:nvSpPr>
        <p:spPr>
          <a:xfrm rot="0">
            <a:off x="385076" y="2166622"/>
            <a:ext cx="18288000" cy="2276475"/>
          </a:xfrm>
          <a:prstGeom prst="rect">
            <a:avLst/>
          </a:prstGeom>
        </p:spPr>
        <p:txBody>
          <a:bodyPr anchor="t" rtlCol="false" tIns="0" lIns="0" bIns="0" rIns="0">
            <a:spAutoFit/>
          </a:bodyPr>
          <a:lstStyle/>
          <a:p>
            <a:pPr>
              <a:lnSpc>
                <a:spcPts val="8999"/>
              </a:lnSpc>
            </a:pPr>
            <a:r>
              <a:rPr lang="en-US" sz="7499">
                <a:solidFill>
                  <a:srgbClr val="B7F8E9"/>
                </a:solidFill>
                <a:latin typeface="Raleway Bold"/>
              </a:rPr>
              <a:t>what problems we are trying to </a:t>
            </a:r>
          </a:p>
          <a:p>
            <a:pPr>
              <a:lnSpc>
                <a:spcPts val="8999"/>
              </a:lnSpc>
            </a:pPr>
            <a:r>
              <a:rPr lang="en-US" sz="7499">
                <a:solidFill>
                  <a:srgbClr val="B7F8E9"/>
                </a:solidFill>
                <a:latin typeface="Raleway Bold"/>
              </a:rPr>
              <a:t>solve?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76300"/>
            <a:ext cx="546011" cy="328289"/>
          </a:xfrm>
          <a:prstGeom prst="rect">
            <a:avLst/>
          </a:prstGeom>
        </p:spPr>
      </p:pic>
      <p:sp>
        <p:nvSpPr>
          <p:cNvPr name="AutoShape 4" id="4"/>
          <p:cNvSpPr/>
          <p:nvPr/>
        </p:nvSpPr>
        <p:spPr>
          <a:xfrm rot="2017">
            <a:off x="1028693" y="9263062"/>
            <a:ext cx="16230603" cy="0"/>
          </a:xfrm>
          <a:prstGeom prst="line">
            <a:avLst/>
          </a:prstGeom>
          <a:ln cap="rnd" w="19050">
            <a:solidFill>
              <a:srgbClr val="FFFFFF"/>
            </a:solidFill>
            <a:prstDash val="solid"/>
            <a:headEnd type="none" len="sm" w="sm"/>
            <a:tailEnd type="none" len="sm" w="sm"/>
          </a:ln>
        </p:spPr>
      </p:sp>
      <p:sp>
        <p:nvSpPr>
          <p:cNvPr name="TextBox 5" id="5"/>
          <p:cNvSpPr txBox="true"/>
          <p:nvPr/>
        </p:nvSpPr>
        <p:spPr>
          <a:xfrm rot="0">
            <a:off x="1771650" y="880739"/>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6" id="6"/>
          <p:cNvSpPr txBox="true"/>
          <p:nvPr/>
        </p:nvSpPr>
        <p:spPr>
          <a:xfrm rot="0">
            <a:off x="1070664" y="9420225"/>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7" id="7"/>
          <p:cNvSpPr txBox="true"/>
          <p:nvPr/>
        </p:nvSpPr>
        <p:spPr>
          <a:xfrm rot="0">
            <a:off x="14353574" y="9420225"/>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sp>
        <p:nvSpPr>
          <p:cNvPr name="TextBox 8" id="8"/>
          <p:cNvSpPr txBox="true"/>
          <p:nvPr/>
        </p:nvSpPr>
        <p:spPr>
          <a:xfrm rot="0">
            <a:off x="1771650" y="4650688"/>
            <a:ext cx="12203498" cy="4668647"/>
          </a:xfrm>
          <a:prstGeom prst="rect">
            <a:avLst/>
          </a:prstGeom>
        </p:spPr>
        <p:txBody>
          <a:bodyPr anchor="t" rtlCol="false" tIns="0" lIns="0" bIns="0" rIns="0">
            <a:spAutoFit/>
          </a:bodyPr>
          <a:lstStyle/>
          <a:p>
            <a:pPr>
              <a:lnSpc>
                <a:spcPts val="3723"/>
              </a:lnSpc>
            </a:pPr>
            <a:r>
              <a:rPr lang="en-US" sz="2799">
                <a:solidFill>
                  <a:srgbClr val="FFFFFF"/>
                </a:solidFill>
                <a:latin typeface="Alice"/>
              </a:rPr>
              <a:t>In recent days, we prefer to deliver food over going to a restaurant. So,what's the main reason behind this?</a:t>
            </a:r>
          </a:p>
          <a:p>
            <a:pPr>
              <a:lnSpc>
                <a:spcPts val="3723"/>
              </a:lnSpc>
            </a:pPr>
            <a:r>
              <a:rPr lang="en-US" sz="2799">
                <a:solidFill>
                  <a:srgbClr val="FFFFFF"/>
                </a:solidFill>
                <a:latin typeface="Alice"/>
              </a:rPr>
              <a:t>Have you ever thought🤔🤔🤔........</a:t>
            </a:r>
          </a:p>
          <a:p>
            <a:pPr>
              <a:lnSpc>
                <a:spcPts val="3723"/>
              </a:lnSpc>
            </a:pPr>
            <a:r>
              <a:rPr lang="en-US" sz="2799">
                <a:solidFill>
                  <a:srgbClr val="FFFFFF"/>
                </a:solidFill>
                <a:latin typeface="Alice"/>
              </a:rPr>
              <a:t>The main thing is time. How would it be if we enjoy the company of friends and colleagues also the food also comes soon? So, here we are we made this possible now you do not wait for your tasty meal 🍴🍱..You get your meal as you reach the restaurant. Our plan is to make it possible with our startup savet. </a:t>
            </a:r>
          </a:p>
          <a:p>
            <a:pPr>
              <a:lnSpc>
                <a:spcPts val="3723"/>
              </a:lnSpc>
            </a:pPr>
          </a:p>
          <a:p>
            <a:pPr>
              <a:lnSpc>
                <a:spcPts val="3723"/>
              </a:lnSpc>
            </a:pPr>
          </a:p>
        </p:txBody>
      </p:sp>
      <p:sp>
        <p:nvSpPr>
          <p:cNvPr name="AutoShape 9" id="9"/>
          <p:cNvSpPr/>
          <p:nvPr/>
        </p:nvSpPr>
        <p:spPr>
          <a:xfrm rot="0">
            <a:off x="4313678" y="4065058"/>
            <a:ext cx="1520484" cy="0"/>
          </a:xfrm>
          <a:prstGeom prst="line">
            <a:avLst/>
          </a:prstGeom>
          <a:ln cap="rnd" w="85725">
            <a:solidFill>
              <a:srgbClr val="B7F8E9"/>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grpSp>
        <p:nvGrpSpPr>
          <p:cNvPr name="Group 2" id="2"/>
          <p:cNvGrpSpPr/>
          <p:nvPr/>
        </p:nvGrpSpPr>
        <p:grpSpPr>
          <a:xfrm rot="0">
            <a:off x="3377666" y="478460"/>
            <a:ext cx="12539966" cy="6019800"/>
            <a:chOff x="0" y="0"/>
            <a:chExt cx="16719954" cy="8026400"/>
          </a:xfrm>
        </p:grpSpPr>
        <p:pic>
          <p:nvPicPr>
            <p:cNvPr name="Picture 3" id="3"/>
            <p:cNvPicPr>
              <a:picLocks noChangeAspect="true"/>
            </p:cNvPicPr>
            <p:nvPr/>
          </p:nvPicPr>
          <p:blipFill>
            <a:blip r:embed="rId2">
              <a:alphaModFix amt="56000"/>
            </a:blip>
            <a:srcRect l="0" t="14018" r="0" b="14018"/>
            <a:stretch>
              <a:fillRect/>
            </a:stretch>
          </p:blipFill>
          <p:spPr>
            <a:xfrm>
              <a:off x="0" y="0"/>
              <a:ext cx="16719954" cy="8026400"/>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876300"/>
            <a:ext cx="546011" cy="328289"/>
          </a:xfrm>
          <a:prstGeom prst="rect">
            <a:avLst/>
          </a:prstGeom>
        </p:spPr>
      </p:pic>
      <p:sp>
        <p:nvSpPr>
          <p:cNvPr name="AutoShape 5" id="5"/>
          <p:cNvSpPr/>
          <p:nvPr/>
        </p:nvSpPr>
        <p:spPr>
          <a:xfrm rot="2017">
            <a:off x="1028693" y="9263062"/>
            <a:ext cx="16230603" cy="0"/>
          </a:xfrm>
          <a:prstGeom prst="line">
            <a:avLst/>
          </a:prstGeom>
          <a:ln cap="rnd" w="19050">
            <a:solidFill>
              <a:srgbClr val="FFFFFF"/>
            </a:solidFill>
            <a:prstDash val="solid"/>
            <a:headEnd type="none" len="sm" w="sm"/>
            <a:tailEnd type="none" len="sm" w="sm"/>
          </a:ln>
        </p:spPr>
      </p:sp>
      <p:sp>
        <p:nvSpPr>
          <p:cNvPr name="TextBox 6" id="6"/>
          <p:cNvSpPr txBox="true"/>
          <p:nvPr/>
        </p:nvSpPr>
        <p:spPr>
          <a:xfrm rot="0">
            <a:off x="1771650" y="880739"/>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7" id="7"/>
          <p:cNvSpPr txBox="true"/>
          <p:nvPr/>
        </p:nvSpPr>
        <p:spPr>
          <a:xfrm rot="0">
            <a:off x="1070664" y="9420225"/>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8" id="8"/>
          <p:cNvSpPr txBox="true"/>
          <p:nvPr/>
        </p:nvSpPr>
        <p:spPr>
          <a:xfrm rot="0">
            <a:off x="14353574" y="9420225"/>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grpSp>
        <p:nvGrpSpPr>
          <p:cNvPr name="Group 9" id="9"/>
          <p:cNvGrpSpPr/>
          <p:nvPr/>
        </p:nvGrpSpPr>
        <p:grpSpPr>
          <a:xfrm rot="0">
            <a:off x="6724076" y="478460"/>
            <a:ext cx="2852998" cy="2019534"/>
            <a:chOff x="0" y="0"/>
            <a:chExt cx="3803997" cy="2692712"/>
          </a:xfrm>
        </p:grpSpPr>
        <p:sp>
          <p:nvSpPr>
            <p:cNvPr name="TextBox 10" id="10"/>
            <p:cNvSpPr txBox="true"/>
            <p:nvPr/>
          </p:nvSpPr>
          <p:spPr>
            <a:xfrm rot="0">
              <a:off x="0" y="-161925"/>
              <a:ext cx="3803997" cy="1763399"/>
            </a:xfrm>
            <a:prstGeom prst="rect">
              <a:avLst/>
            </a:prstGeom>
          </p:spPr>
          <p:txBody>
            <a:bodyPr anchor="t" rtlCol="false" tIns="0" lIns="0" bIns="0" rIns="0">
              <a:spAutoFit/>
            </a:bodyPr>
            <a:lstStyle/>
            <a:p>
              <a:pPr algn="ctr">
                <a:lnSpc>
                  <a:spcPts val="11033"/>
                </a:lnSpc>
                <a:spcBef>
                  <a:spcPct val="0"/>
                </a:spcBef>
              </a:pPr>
              <a:r>
                <a:rPr lang="en-US" spc="1418" sz="7881">
                  <a:solidFill>
                    <a:srgbClr val="51FF00"/>
                  </a:solidFill>
                  <a:latin typeface="Oval Light"/>
                </a:rPr>
                <a:t>MAIN</a:t>
              </a:r>
            </a:p>
          </p:txBody>
        </p:sp>
        <p:sp>
          <p:nvSpPr>
            <p:cNvPr name="TextBox 11" id="11"/>
            <p:cNvSpPr txBox="true"/>
            <p:nvPr/>
          </p:nvSpPr>
          <p:spPr>
            <a:xfrm rot="0">
              <a:off x="0" y="929313"/>
              <a:ext cx="3803997" cy="1763399"/>
            </a:xfrm>
            <a:prstGeom prst="rect">
              <a:avLst/>
            </a:prstGeom>
          </p:spPr>
          <p:txBody>
            <a:bodyPr anchor="t" rtlCol="false" tIns="0" lIns="0" bIns="0" rIns="0">
              <a:spAutoFit/>
            </a:bodyPr>
            <a:lstStyle/>
            <a:p>
              <a:pPr algn="ctr">
                <a:lnSpc>
                  <a:spcPts val="11033"/>
                </a:lnSpc>
                <a:spcBef>
                  <a:spcPct val="0"/>
                </a:spcBef>
              </a:pPr>
              <a:r>
                <a:rPr lang="en-US" spc="1733" sz="7881">
                  <a:solidFill>
                    <a:srgbClr val="CDEF77"/>
                  </a:solidFill>
                  <a:latin typeface="Oval Light"/>
                </a:rPr>
                <a:t>IDEA</a:t>
              </a:r>
            </a:p>
          </p:txBody>
        </p:sp>
      </p:grpSp>
      <p:sp>
        <p:nvSpPr>
          <p:cNvPr name="TextBox 12" id="12"/>
          <p:cNvSpPr txBox="true"/>
          <p:nvPr/>
        </p:nvSpPr>
        <p:spPr>
          <a:xfrm rot="0">
            <a:off x="3377666" y="2686367"/>
            <a:ext cx="9971181" cy="29806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Light"/>
              </a:rPr>
              <a:t>So, Our main idea is to create an application which added local restaurants,bars and cafeteria to  customers by an online platform where customare free to choose their favorite restaurant from the list of resturant which are enrolled to us.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110A"/>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76300"/>
            <a:ext cx="546011" cy="328289"/>
          </a:xfrm>
          <a:prstGeom prst="rect">
            <a:avLst/>
          </a:prstGeom>
        </p:spPr>
      </p:pic>
      <p:sp>
        <p:nvSpPr>
          <p:cNvPr name="AutoShape 3" id="3"/>
          <p:cNvSpPr/>
          <p:nvPr/>
        </p:nvSpPr>
        <p:spPr>
          <a:xfrm rot="2017">
            <a:off x="1028693" y="9263062"/>
            <a:ext cx="16230603" cy="0"/>
          </a:xfrm>
          <a:prstGeom prst="line">
            <a:avLst/>
          </a:prstGeom>
          <a:ln cap="rnd" w="19050">
            <a:solidFill>
              <a:srgbClr val="FFFFFF"/>
            </a:solidFill>
            <a:prstDash val="solid"/>
            <a:headEnd type="none" len="sm" w="sm"/>
            <a:tailEnd type="none" len="sm" w="sm"/>
          </a:ln>
        </p:spPr>
      </p:sp>
      <p:grpSp>
        <p:nvGrpSpPr>
          <p:cNvPr name="Group 4" id="4"/>
          <p:cNvGrpSpPr/>
          <p:nvPr/>
        </p:nvGrpSpPr>
        <p:grpSpPr>
          <a:xfrm rot="0">
            <a:off x="1028689" y="4323821"/>
            <a:ext cx="2370667" cy="3937000"/>
            <a:chOff x="0" y="0"/>
            <a:chExt cx="3160889" cy="5249333"/>
          </a:xfrm>
        </p:grpSpPr>
        <p:pic>
          <p:nvPicPr>
            <p:cNvPr name="Picture 5" id="5"/>
            <p:cNvPicPr>
              <a:picLocks noChangeAspect="true"/>
            </p:cNvPicPr>
            <p:nvPr/>
          </p:nvPicPr>
          <p:blipFill>
            <a:blip r:embed="rId4"/>
            <a:srcRect l="4682" t="0" r="4682" b="0"/>
            <a:stretch>
              <a:fillRect/>
            </a:stretch>
          </p:blipFill>
          <p:spPr>
            <a:xfrm>
              <a:off x="0" y="0"/>
              <a:ext cx="3160889" cy="5249333"/>
            </a:xfrm>
            <a:prstGeom prst="rect">
              <a:avLst/>
            </a:prstGeom>
          </p:spPr>
        </p:pic>
      </p:grpSp>
      <p:grpSp>
        <p:nvGrpSpPr>
          <p:cNvPr name="Group 6" id="6"/>
          <p:cNvGrpSpPr/>
          <p:nvPr/>
        </p:nvGrpSpPr>
        <p:grpSpPr>
          <a:xfrm rot="0">
            <a:off x="14888628" y="4323821"/>
            <a:ext cx="2370667" cy="3937000"/>
            <a:chOff x="0" y="0"/>
            <a:chExt cx="3160889" cy="5249333"/>
          </a:xfrm>
        </p:grpSpPr>
        <p:pic>
          <p:nvPicPr>
            <p:cNvPr name="Picture 7" id="7"/>
            <p:cNvPicPr>
              <a:picLocks noChangeAspect="true"/>
            </p:cNvPicPr>
            <p:nvPr/>
          </p:nvPicPr>
          <p:blipFill>
            <a:blip r:embed="rId5"/>
            <a:srcRect l="29846" t="0" r="29846" b="0"/>
            <a:stretch>
              <a:fillRect/>
            </a:stretch>
          </p:blipFill>
          <p:spPr>
            <a:xfrm>
              <a:off x="0" y="0"/>
              <a:ext cx="3160889" cy="5249333"/>
            </a:xfrm>
            <a:prstGeom prst="rect">
              <a:avLst/>
            </a:prstGeom>
          </p:spPr>
        </p:pic>
      </p:grpSp>
      <p:sp>
        <p:nvSpPr>
          <p:cNvPr name="AutoShape 8" id="8"/>
          <p:cNvSpPr/>
          <p:nvPr/>
        </p:nvSpPr>
        <p:spPr>
          <a:xfrm rot="0">
            <a:off x="2343172" y="4652962"/>
            <a:ext cx="1558477" cy="0"/>
          </a:xfrm>
          <a:prstGeom prst="line">
            <a:avLst/>
          </a:prstGeom>
          <a:ln cap="rnd" w="28575">
            <a:solidFill>
              <a:srgbClr val="B7F8E9"/>
            </a:solidFill>
            <a:prstDash val="sysDot"/>
            <a:headEnd type="none" len="sm" w="sm"/>
            <a:tailEnd type="none" len="sm" w="sm"/>
          </a:ln>
        </p:spPr>
      </p:sp>
      <p:sp>
        <p:nvSpPr>
          <p:cNvPr name="AutoShape 9" id="9"/>
          <p:cNvSpPr/>
          <p:nvPr/>
        </p:nvSpPr>
        <p:spPr>
          <a:xfrm rot="0">
            <a:off x="14438458" y="4700588"/>
            <a:ext cx="1558477" cy="0"/>
          </a:xfrm>
          <a:prstGeom prst="line">
            <a:avLst/>
          </a:prstGeom>
          <a:ln cap="rnd" w="28575">
            <a:solidFill>
              <a:srgbClr val="B7F8E9"/>
            </a:solidFill>
            <a:prstDash val="sysDot"/>
            <a:headEnd type="none" len="sm" w="sm"/>
            <a:tailEnd type="none" len="sm" w="sm"/>
          </a:ln>
        </p:spPr>
      </p:sp>
      <p:sp>
        <p:nvSpPr>
          <p:cNvPr name="AutoShape 10" id="10"/>
          <p:cNvSpPr/>
          <p:nvPr/>
        </p:nvSpPr>
        <p:spPr>
          <a:xfrm rot="5389660">
            <a:off x="7574799" y="6303148"/>
            <a:ext cx="3166978" cy="0"/>
          </a:xfrm>
          <a:prstGeom prst="line">
            <a:avLst/>
          </a:prstGeom>
          <a:ln cap="rnd" w="19050">
            <a:solidFill>
              <a:srgbClr val="B7F8E9"/>
            </a:solidFill>
            <a:prstDash val="solid"/>
            <a:headEnd type="none" len="sm" w="sm"/>
            <a:tailEnd type="none" len="sm" w="sm"/>
          </a:ln>
        </p:spPr>
      </p:sp>
      <p:sp>
        <p:nvSpPr>
          <p:cNvPr name="TextBox 11" id="11"/>
          <p:cNvSpPr txBox="true"/>
          <p:nvPr/>
        </p:nvSpPr>
        <p:spPr>
          <a:xfrm rot="0">
            <a:off x="4278406" y="1019175"/>
            <a:ext cx="8102600" cy="1066800"/>
          </a:xfrm>
          <a:prstGeom prst="rect">
            <a:avLst/>
          </a:prstGeom>
        </p:spPr>
        <p:txBody>
          <a:bodyPr anchor="t" rtlCol="false" tIns="0" lIns="0" bIns="0" rIns="0">
            <a:spAutoFit/>
          </a:bodyPr>
          <a:lstStyle/>
          <a:p>
            <a:pPr algn="ctr">
              <a:lnSpc>
                <a:spcPts val="8399"/>
              </a:lnSpc>
            </a:pPr>
            <a:r>
              <a:rPr lang="en-US" sz="6999">
                <a:solidFill>
                  <a:srgbClr val="B7F8E9"/>
                </a:solidFill>
                <a:latin typeface="Raleway Bold"/>
              </a:rPr>
              <a:t>Our Values</a:t>
            </a:r>
          </a:p>
        </p:txBody>
      </p:sp>
      <p:sp>
        <p:nvSpPr>
          <p:cNvPr name="TextBox 12" id="12"/>
          <p:cNvSpPr txBox="true"/>
          <p:nvPr/>
        </p:nvSpPr>
        <p:spPr>
          <a:xfrm rot="0">
            <a:off x="1771650" y="880739"/>
            <a:ext cx="180082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Teamsavet</a:t>
            </a:r>
          </a:p>
        </p:txBody>
      </p:sp>
      <p:sp>
        <p:nvSpPr>
          <p:cNvPr name="TextBox 13" id="13"/>
          <p:cNvSpPr txBox="true"/>
          <p:nvPr/>
        </p:nvSpPr>
        <p:spPr>
          <a:xfrm rot="0">
            <a:off x="1070664" y="9420225"/>
            <a:ext cx="2010370" cy="323850"/>
          </a:xfrm>
          <a:prstGeom prst="rect">
            <a:avLst/>
          </a:prstGeom>
        </p:spPr>
        <p:txBody>
          <a:bodyPr anchor="t" rtlCol="false" tIns="0" lIns="0" bIns="0" rIns="0">
            <a:spAutoFit/>
          </a:bodyPr>
          <a:lstStyle/>
          <a:p>
            <a:pPr>
              <a:lnSpc>
                <a:spcPts val="2400"/>
              </a:lnSpc>
              <a:spcBef>
                <a:spcPct val="0"/>
              </a:spcBef>
            </a:pPr>
            <a:r>
              <a:rPr lang="en-US" sz="2000">
                <a:solidFill>
                  <a:srgbClr val="FFFFFF"/>
                </a:solidFill>
                <a:latin typeface="Raleway"/>
              </a:rPr>
              <a:t>April 2022</a:t>
            </a:r>
          </a:p>
        </p:txBody>
      </p:sp>
      <p:sp>
        <p:nvSpPr>
          <p:cNvPr name="TextBox 14" id="14"/>
          <p:cNvSpPr txBox="true"/>
          <p:nvPr/>
        </p:nvSpPr>
        <p:spPr>
          <a:xfrm rot="0">
            <a:off x="14353574" y="9420225"/>
            <a:ext cx="2905720" cy="323850"/>
          </a:xfrm>
          <a:prstGeom prst="rect">
            <a:avLst/>
          </a:prstGeom>
        </p:spPr>
        <p:txBody>
          <a:bodyPr anchor="t" rtlCol="false" tIns="0" lIns="0" bIns="0" rIns="0">
            <a:spAutoFit/>
          </a:bodyPr>
          <a:lstStyle/>
          <a:p>
            <a:pPr algn="r">
              <a:lnSpc>
                <a:spcPts val="2400"/>
              </a:lnSpc>
              <a:spcBef>
                <a:spcPct val="0"/>
              </a:spcBef>
            </a:pPr>
            <a:r>
              <a:rPr lang="en-US" sz="2000">
                <a:solidFill>
                  <a:srgbClr val="FFFFFF"/>
                </a:solidFill>
                <a:latin typeface="Raleway"/>
              </a:rPr>
              <a:t>Teamsavet.com</a:t>
            </a:r>
          </a:p>
        </p:txBody>
      </p:sp>
      <p:sp>
        <p:nvSpPr>
          <p:cNvPr name="TextBox 15" id="15"/>
          <p:cNvSpPr txBox="true"/>
          <p:nvPr/>
        </p:nvSpPr>
        <p:spPr>
          <a:xfrm rot="0">
            <a:off x="1301705" y="2274017"/>
            <a:ext cx="16209433" cy="746760"/>
          </a:xfrm>
          <a:prstGeom prst="rect">
            <a:avLst/>
          </a:prstGeom>
        </p:spPr>
        <p:txBody>
          <a:bodyPr anchor="t" rtlCol="false" tIns="0" lIns="0" bIns="0" rIns="0">
            <a:spAutoFit/>
          </a:bodyPr>
          <a:lstStyle/>
          <a:p>
            <a:pPr algn="ctr">
              <a:lnSpc>
                <a:spcPts val="2940"/>
              </a:lnSpc>
            </a:pPr>
            <a:r>
              <a:rPr lang="en-US" sz="2100">
                <a:solidFill>
                  <a:srgbClr val="FFFFFF"/>
                </a:solidFill>
                <a:latin typeface="Raleway"/>
              </a:rPr>
              <a:t>We embrace all the skills and experience of all our qualified builders and team members to put the best work ahead</a:t>
            </a:r>
          </a:p>
          <a:p>
            <a:pPr algn="ctr">
              <a:lnSpc>
                <a:spcPts val="2940"/>
              </a:lnSpc>
            </a:pPr>
            <a:r>
              <a:rPr lang="en-US" sz="2100">
                <a:solidFill>
                  <a:srgbClr val="FFFFFF"/>
                </a:solidFill>
                <a:latin typeface="Raleway"/>
              </a:rPr>
              <a:t>and this is what we consider our major aim and objective.</a:t>
            </a:r>
          </a:p>
        </p:txBody>
      </p:sp>
      <p:sp>
        <p:nvSpPr>
          <p:cNvPr name="TextBox 16" id="16"/>
          <p:cNvSpPr txBox="true"/>
          <p:nvPr/>
        </p:nvSpPr>
        <p:spPr>
          <a:xfrm rot="0">
            <a:off x="4137604" y="4448175"/>
            <a:ext cx="1910192" cy="495300"/>
          </a:xfrm>
          <a:prstGeom prst="rect">
            <a:avLst/>
          </a:prstGeom>
        </p:spPr>
        <p:txBody>
          <a:bodyPr anchor="t" rtlCol="false" tIns="0" lIns="0" bIns="0" rIns="0">
            <a:spAutoFit/>
          </a:bodyPr>
          <a:lstStyle/>
          <a:p>
            <a:pPr>
              <a:lnSpc>
                <a:spcPts val="3839"/>
              </a:lnSpc>
              <a:spcBef>
                <a:spcPct val="0"/>
              </a:spcBef>
            </a:pPr>
            <a:r>
              <a:rPr lang="en-US" sz="3199">
                <a:solidFill>
                  <a:srgbClr val="B7F8E9"/>
                </a:solidFill>
                <a:latin typeface="Raleway Bold"/>
              </a:rPr>
              <a:t>Vision</a:t>
            </a:r>
          </a:p>
        </p:txBody>
      </p:sp>
      <p:sp>
        <p:nvSpPr>
          <p:cNvPr name="TextBox 17" id="17"/>
          <p:cNvSpPr txBox="true"/>
          <p:nvPr/>
        </p:nvSpPr>
        <p:spPr>
          <a:xfrm rot="0">
            <a:off x="12083765" y="4448175"/>
            <a:ext cx="2164192" cy="495300"/>
          </a:xfrm>
          <a:prstGeom prst="rect">
            <a:avLst/>
          </a:prstGeom>
        </p:spPr>
        <p:txBody>
          <a:bodyPr anchor="t" rtlCol="false" tIns="0" lIns="0" bIns="0" rIns="0">
            <a:spAutoFit/>
          </a:bodyPr>
          <a:lstStyle/>
          <a:p>
            <a:pPr algn="r">
              <a:lnSpc>
                <a:spcPts val="3839"/>
              </a:lnSpc>
              <a:spcBef>
                <a:spcPct val="0"/>
              </a:spcBef>
            </a:pPr>
            <a:r>
              <a:rPr lang="en-US" sz="3199">
                <a:solidFill>
                  <a:srgbClr val="B7F8E9"/>
                </a:solidFill>
                <a:latin typeface="Raleway Bold"/>
              </a:rPr>
              <a:t>Mission</a:t>
            </a:r>
          </a:p>
        </p:txBody>
      </p:sp>
      <p:sp>
        <p:nvSpPr>
          <p:cNvPr name="TextBox 18" id="18"/>
          <p:cNvSpPr txBox="true"/>
          <p:nvPr/>
        </p:nvSpPr>
        <p:spPr>
          <a:xfrm rot="0">
            <a:off x="3911173" y="5727171"/>
            <a:ext cx="4652433" cy="1847850"/>
          </a:xfrm>
          <a:prstGeom prst="rect">
            <a:avLst/>
          </a:prstGeom>
        </p:spPr>
        <p:txBody>
          <a:bodyPr anchor="t" rtlCol="false" tIns="0" lIns="0" bIns="0" rIns="0">
            <a:spAutoFit/>
          </a:bodyPr>
          <a:lstStyle/>
          <a:p>
            <a:pPr>
              <a:lnSpc>
                <a:spcPts val="2400"/>
              </a:lnSpc>
            </a:pPr>
            <a:r>
              <a:rPr lang="en-US" sz="2000">
                <a:solidFill>
                  <a:srgbClr val="FFFFFF"/>
                </a:solidFill>
                <a:latin typeface="Raleway"/>
              </a:rPr>
              <a:t>There is big gap in market for local wander and seller which provide services at lower cost.So,we made possible by our website which is third party application .</a:t>
            </a:r>
          </a:p>
          <a:p>
            <a:pPr>
              <a:lnSpc>
                <a:spcPts val="2400"/>
              </a:lnSpc>
              <a:spcBef>
                <a:spcPct val="0"/>
              </a:spcBef>
            </a:pPr>
          </a:p>
        </p:txBody>
      </p:sp>
      <p:sp>
        <p:nvSpPr>
          <p:cNvPr name="TextBox 19" id="19"/>
          <p:cNvSpPr txBox="true"/>
          <p:nvPr/>
        </p:nvSpPr>
        <p:spPr>
          <a:xfrm rot="0">
            <a:off x="10003079" y="5736696"/>
            <a:ext cx="4755854" cy="2099582"/>
          </a:xfrm>
          <a:prstGeom prst="rect">
            <a:avLst/>
          </a:prstGeom>
        </p:spPr>
        <p:txBody>
          <a:bodyPr anchor="t" rtlCol="false" tIns="0" lIns="0" bIns="0" rIns="0">
            <a:spAutoFit/>
          </a:bodyPr>
          <a:lstStyle/>
          <a:p>
            <a:pPr algn="r">
              <a:lnSpc>
                <a:spcPts val="2742"/>
              </a:lnSpc>
            </a:pPr>
            <a:r>
              <a:rPr lang="en-US" sz="2285">
                <a:solidFill>
                  <a:srgbClr val="FFFFFF"/>
                </a:solidFill>
                <a:latin typeface="Raleway"/>
              </a:rPr>
              <a:t>Our mission is to made people's life easy by  saving their time.So,no one have to waste their precious time and setup  a minimal-price so both  customers and dealer benefit.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DAE9a3KYhPo</dc:identifier>
  <dcterms:modified xsi:type="dcterms:W3CDTF">2011-08-01T06:04:30Z</dcterms:modified>
  <cp:revision>1</cp:revision>
  <dc:title>Complete your life with modern and comfortable</dc:title>
</cp:coreProperties>
</file>